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5296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61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36565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2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96588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605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5941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8430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641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295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88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DA38F49-B3E2-4BF0-BEC7-C30D34ABBB8D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89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k.wikipedia.org/wiki/Prehist%C3%B3ri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k.wikipedia.org/wiki/Prehistorick%C3%A1_archeol%C3%B3gi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k.wikipedia.org/wiki/Protohistorick%C3%A9_obdobi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k.wikipedia.org/wiki/Stredove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k.wikipedia.org/wiki/%C4%8Clove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256CBC06-AFCC-4937-8EA9-F545A2EB0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brázok, na ktorom je fraktálové umenie, tmavopurpurová, purpurový, umenie&#10;&#10;Obsah vygenerovaný umelou inteligenciou môže byť nesprávny.">
            <a:extLst>
              <a:ext uri="{FF2B5EF4-FFF2-40B4-BE49-F238E27FC236}">
                <a16:creationId xmlns:a16="http://schemas.microsoft.com/office/drawing/2014/main" id="{65EDAB06-D8BE-2527-F256-2705C40C123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3578" b="11195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9554A7-FBB9-0CD5-92B6-890D9CC3B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sk-SK">
                <a:solidFill>
                  <a:schemeClr val="tx1"/>
                </a:solidFill>
              </a:rPr>
              <a:t>PRAVEK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07934A-A396-7880-FA93-1D415FFAE9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Nela </a:t>
            </a:r>
            <a:r>
              <a:rPr lang="sk-SK" dirty="0" err="1">
                <a:solidFill>
                  <a:schemeClr val="tx1"/>
                </a:solidFill>
              </a:rPr>
              <a:t>Gabrhelová</a:t>
            </a:r>
            <a:endParaRPr lang="sk-SK" dirty="0">
              <a:solidFill>
                <a:schemeClr val="tx1"/>
              </a:solidFill>
            </a:endParaRPr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2D041084-7D34-40AA-ACA7-1EFFC8212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089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avěk a starší doba kamenná :: Hravé učení">
            <a:extLst>
              <a:ext uri="{FF2B5EF4-FFF2-40B4-BE49-F238E27FC236}">
                <a16:creationId xmlns:a16="http://schemas.microsoft.com/office/drawing/2014/main" id="{BC770AD0-5108-8C04-FB8F-271D5A2FE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 b="1068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CD4753A-2ABD-482F-D7ED-0D737888E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>
                <a:solidFill>
                  <a:schemeClr val="tx1"/>
                </a:solidFill>
              </a:rPr>
              <a:t>PRAVEK</a:t>
            </a:r>
          </a:p>
        </p:txBody>
      </p: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EE9D5B9-8079-EB0C-72A2-55AABB6AF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pl-PL" b="0" i="0">
                <a:effectLst/>
                <a:latin typeface="Arial" panose="020B0604020202020204" pitchFamily="34" charset="0"/>
              </a:rPr>
              <a:t>-je prvá a najdlhšia etapa ľudských dejín</a:t>
            </a:r>
          </a:p>
          <a:p>
            <a:r>
              <a:rPr lang="sk-SK" b="0" i="0">
                <a:effectLst/>
                <a:latin typeface="Arial" panose="020B0604020202020204" pitchFamily="34" charset="0"/>
              </a:rPr>
              <a:t>Vedecky skúma pravek napríklad </a:t>
            </a:r>
            <a:r>
              <a:rPr lang="sk-SK" b="0" i="0" u="none" strike="noStrike">
                <a:effectLst/>
                <a:latin typeface="Arial" panose="020B0604020202020204" pitchFamily="34" charset="0"/>
                <a:hlinkClick r:id="rId3" tooltip="Prehistór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prehistória</a:t>
            </a:r>
            <a:r>
              <a:rPr lang="sk-SK" b="0" i="0">
                <a:effectLst/>
                <a:latin typeface="Arial" panose="020B0604020202020204" pitchFamily="34" charset="0"/>
              </a:rPr>
              <a:t> a </a:t>
            </a:r>
            <a:r>
              <a:rPr lang="sk-SK" b="0" i="0" u="none" strike="noStrike">
                <a:effectLst/>
                <a:latin typeface="Arial" panose="020B0604020202020204" pitchFamily="34" charset="0"/>
                <a:hlinkClick r:id="rId4" tooltip="Prehistorická archeológ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prehistorická archeológia</a:t>
            </a:r>
            <a:r>
              <a:rPr lang="sk-SK" b="0" i="0">
                <a:effectLst/>
                <a:latin typeface="Arial" panose="020B0604020202020204" pitchFamily="34" charset="0"/>
              </a:rPr>
              <a:t>.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3730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avěk a starší doba kamenná :: Hravé učení">
            <a:extLst>
              <a:ext uri="{FF2B5EF4-FFF2-40B4-BE49-F238E27FC236}">
                <a16:creationId xmlns:a16="http://schemas.microsoft.com/office/drawing/2014/main" id="{533348B1-D8D5-E248-9CAF-48A21D70A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 b="1068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AA1DDC9-B46F-EC4C-75FD-C3A32AFD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>
                <a:solidFill>
                  <a:schemeClr val="tx1"/>
                </a:solidFill>
              </a:rPr>
              <a:t>Časové vymedzenie</a:t>
            </a:r>
          </a:p>
        </p:txBody>
      </p:sp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7DBBCF4-1025-6489-6968-75956BECC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>
                <a:latin typeface="Arial" panose="020B0604020202020204" pitchFamily="34" charset="0"/>
              </a:rPr>
              <a:t>-z</a:t>
            </a:r>
            <a:r>
              <a:rPr lang="sk-SK" b="0" i="0">
                <a:effectLst/>
                <a:latin typeface="Arial" panose="020B0604020202020204" pitchFamily="34" charset="0"/>
              </a:rPr>
              <a:t>ačína sa vznikom/prvými nálezmi človeka</a:t>
            </a:r>
          </a:p>
          <a:p>
            <a:r>
              <a:rPr lang="pl-PL" b="0" i="0">
                <a:effectLst/>
                <a:latin typeface="Arial" panose="020B0604020202020204" pitchFamily="34" charset="0"/>
              </a:rPr>
              <a:t>Končí sa podľa rôznych zdrojov:</a:t>
            </a:r>
            <a:endParaRPr lang="sk-SK">
              <a:latin typeface="Arial" panose="020B0604020202020204" pitchFamily="34" charset="0"/>
            </a:endParaRPr>
          </a:p>
          <a:p>
            <a:r>
              <a:rPr lang="sk-SK" b="0" i="0">
                <a:effectLst/>
                <a:latin typeface="Arial" panose="020B0604020202020204" pitchFamily="34" charset="0"/>
              </a:rPr>
              <a:t>a) vznikom prvých štátov</a:t>
            </a:r>
          </a:p>
          <a:p>
            <a:r>
              <a:rPr lang="pt-BR" b="0" i="0">
                <a:effectLst/>
                <a:latin typeface="Arial" panose="020B0604020202020204" pitchFamily="34" charset="0"/>
              </a:rPr>
              <a:t>b) s nástupom </a:t>
            </a:r>
            <a:r>
              <a:rPr lang="pt-BR" b="0" i="0" u="none" strike="noStrike">
                <a:effectLst/>
                <a:latin typeface="Arial" panose="020B0604020202020204" pitchFamily="34" charset="0"/>
                <a:hlinkClick r:id="rId3" tooltip="Protohistorické obdobi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protohistorického obdobia</a:t>
            </a:r>
            <a:endParaRPr lang="sk-SK" b="0" i="0" u="none" strike="noStrike">
              <a:effectLst/>
              <a:latin typeface="Arial" panose="020B0604020202020204" pitchFamily="34" charset="0"/>
            </a:endParaRPr>
          </a:p>
          <a:p>
            <a:r>
              <a:rPr lang="sk-SK" b="0" i="0">
                <a:effectLst/>
                <a:latin typeface="Arial" panose="020B0604020202020204" pitchFamily="34" charset="0"/>
              </a:rPr>
              <a:t>c) v Európe: s nástupom </a:t>
            </a:r>
            <a:r>
              <a:rPr lang="sk-SK" b="0" i="0" u="none" strike="noStrike">
                <a:effectLst/>
                <a:latin typeface="Arial" panose="020B0604020202020204" pitchFamily="34" charset="0"/>
                <a:hlinkClick r:id="rId4" tooltip="Stredove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stredoveku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28324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avěk a starší doba kamenná :: Hravé učení">
            <a:extLst>
              <a:ext uri="{FF2B5EF4-FFF2-40B4-BE49-F238E27FC236}">
                <a16:creationId xmlns:a16="http://schemas.microsoft.com/office/drawing/2014/main" id="{9DA63B95-0C35-99AB-3C90-51363F1A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 b="1068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D488442-D854-F174-1F8A-D4E83553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Historicko- archeologické delenie</a:t>
            </a:r>
            <a:br>
              <a:rPr lang="sk-SK" dirty="0">
                <a:solidFill>
                  <a:schemeClr val="tx1"/>
                </a:solidFill>
              </a:rPr>
            </a:br>
            <a:endParaRPr lang="sk-SK" dirty="0">
              <a:solidFill>
                <a:schemeClr val="tx1"/>
              </a:solidFill>
            </a:endParaRPr>
          </a:p>
        </p:txBody>
      </p:sp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7ACC23C-009B-777B-05C3-8DA39C23A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 dirty="0"/>
              <a:t>-kamenná doba</a:t>
            </a:r>
          </a:p>
          <a:p>
            <a:r>
              <a:rPr lang="sk-SK" dirty="0"/>
              <a:t>-medená doba</a:t>
            </a:r>
          </a:p>
          <a:p>
            <a:r>
              <a:rPr lang="sk-SK" dirty="0"/>
              <a:t>-bronzová doba</a:t>
            </a:r>
          </a:p>
          <a:p>
            <a:r>
              <a:rPr lang="sk-SK" dirty="0"/>
              <a:t>-železná doba</a:t>
            </a:r>
          </a:p>
        </p:txBody>
      </p:sp>
    </p:spTree>
    <p:extLst>
      <p:ext uri="{BB962C8B-B14F-4D97-AF65-F5344CB8AC3E}">
        <p14:creationId xmlns:p14="http://schemas.microsoft.com/office/powerpoint/2010/main" val="1472469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avěk a starší doba kamenná :: Hravé učení">
            <a:extLst>
              <a:ext uri="{FF2B5EF4-FFF2-40B4-BE49-F238E27FC236}">
                <a16:creationId xmlns:a16="http://schemas.microsoft.com/office/drawing/2014/main" id="{59F708F5-780E-E754-C267-B82687334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 b="1068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FF55DAC-F901-2A9A-AD4C-4B40DA2E0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Čo je vlastne pravek?</a:t>
            </a:r>
          </a:p>
        </p:txBody>
      </p:sp>
      <p:cxnSp>
        <p:nvCxnSpPr>
          <p:cNvPr id="4103" name="Straight Connector 4102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ED36A48-326B-832A-954A-3A36531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 b="0" i="0" dirty="0">
                <a:effectLst/>
                <a:latin typeface="Arial" panose="020B0604020202020204" pitchFamily="34" charset="0"/>
              </a:rPr>
              <a:t>Pravek je v podstate dejinné obdobie ľudstva, o ktorom nie sú zachované písomné správy, iba doklady ľudskej existencie (kosti) a činnosti (napr. nástroje, náradie, zbrane, šperky), súhrnne označované ako archeologické pramene.</a:t>
            </a:r>
          </a:p>
          <a:p>
            <a:r>
              <a:rPr lang="sk-SK" b="0" i="0" dirty="0">
                <a:effectLst/>
                <a:latin typeface="Arial" panose="020B0604020202020204" pitchFamily="34" charset="0"/>
              </a:rPr>
              <a:t>Jadrom štúdia praveku, najmä paleolitu, je vznik a vývoj človeka. Orientačne možno povedať, že druh </a:t>
            </a:r>
            <a:r>
              <a:rPr lang="sk-SK" b="0" i="0" u="none" strike="noStrike" dirty="0">
                <a:effectLst/>
                <a:latin typeface="Arial" panose="020B0604020202020204" pitchFamily="34" charset="0"/>
                <a:hlinkClick r:id="rId3" tooltip="Člove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človek</a:t>
            </a:r>
            <a:r>
              <a:rPr lang="sk-SK" b="0" i="0" dirty="0">
                <a:effectLst/>
                <a:latin typeface="Arial" panose="020B0604020202020204" pitchFamily="34" charset="0"/>
              </a:rPr>
              <a:t> sa prvý raz objavuje v oblasti Starého sveta (Európa, Ázia, Afrika), potom v Amerike a Austrálii veľmi zhruba 10 000 pred Kr.).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09057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avěk a starší doba kamenná :: Hravé učení">
            <a:extLst>
              <a:ext uri="{FF2B5EF4-FFF2-40B4-BE49-F238E27FC236}">
                <a16:creationId xmlns:a16="http://schemas.microsoft.com/office/drawing/2014/main" id="{E9A1A7CB-F39D-EC32-59C0-98C00F773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b="982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22D7E71-4277-E6FF-C5CB-5A9F5600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 err="1">
                <a:solidFill>
                  <a:schemeClr val="tx1"/>
                </a:solidFill>
              </a:rPr>
              <a:t>antropogenéza</a:t>
            </a:r>
            <a:endParaRPr lang="sk-SK" dirty="0">
              <a:solidFill>
                <a:schemeClr val="tx1"/>
              </a:solidFill>
            </a:endParaRPr>
          </a:p>
        </p:txBody>
      </p:sp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F5D4C19-45D7-34BA-0D53-1DDE7FB2C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 b="0" i="0" dirty="0">
                <a:effectLst/>
                <a:latin typeface="Helvetica" panose="020B0604020202020204" pitchFamily="34" charset="0"/>
              </a:rPr>
              <a:t>Je proces vzniku, utvárania a vývinu človeka ako biologickej a spoločenskej bytosti, trvala niekoľko miliónov rokov. Zachytáva dlhé obdobie vývinu od pôvodného živočíšneho druhu až po dnešného človeka.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64454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avěk a starší doba kamenná :: Hravé učení">
            <a:extLst>
              <a:ext uri="{FF2B5EF4-FFF2-40B4-BE49-F238E27FC236}">
                <a16:creationId xmlns:a16="http://schemas.microsoft.com/office/drawing/2014/main" id="{0F17DF56-E0C6-EAA5-A2FD-4464CBC55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b="982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7F2E945-C9E6-4684-F66F-29830F02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 err="1">
                <a:solidFill>
                  <a:schemeClr val="tx1"/>
                </a:solidFill>
              </a:rPr>
              <a:t>hominizácia</a:t>
            </a:r>
            <a:endParaRPr lang="sk-SK" dirty="0">
              <a:solidFill>
                <a:schemeClr val="tx1"/>
              </a:solidFill>
            </a:endParaRPr>
          </a:p>
        </p:txBody>
      </p:sp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D9C1503-8858-4608-F87F-6144B7FAC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 b="0" i="0" dirty="0">
                <a:effectLst/>
                <a:latin typeface="Helvetica" panose="020B0604020202020204" pitchFamily="34" charset="0"/>
              </a:rPr>
              <a:t>Začala sa pred 14 miliónmi rokov. Medzi jej základné javy patrí: vzpriamené postavy, chôdza na zadných končatinách vývin ruky ako orgánu práce ústup zvieracieho vzhľadu zväčšovanie mozgu klenutie lebky stereoskopický zrak (plastické, priestorové videnie, rozoznanie bližšie/ ďalej) posunutie hrtana - rozvoj reči obdobie </a:t>
            </a:r>
            <a:r>
              <a:rPr lang="sk-SK" b="0" i="0" dirty="0" err="1">
                <a:effectLst/>
                <a:latin typeface="Helvetica" panose="020B0604020202020204" pitchFamily="34" charset="0"/>
              </a:rPr>
              <a:t>prisvojovacieho</a:t>
            </a:r>
            <a:r>
              <a:rPr lang="sk-SK" b="0" i="0" dirty="0">
                <a:effectLst/>
                <a:latin typeface="Helvetica" panose="020B0604020202020204" pitchFamily="34" charset="0"/>
              </a:rPr>
              <a:t> hospodárstva. Datuje sa od 3miliónov – 5tisíc rokov pred naším letopočtom. Je to najdlhší a najstarší úsek ľudských dejín, ktorý prebiehal v štvrtohorách v pleistocéne, keď sa časť Zeme prerušovane ochladzovala, čo malo za následok striedanie ľadových období - glaciálov (suché 0˚ C) s 3 teplejšími medziľadovými - </a:t>
            </a:r>
            <a:r>
              <a:rPr lang="sk-SK" b="0" i="0" dirty="0" err="1">
                <a:effectLst/>
                <a:latin typeface="Helvetica" panose="020B0604020202020204" pitchFamily="34" charset="0"/>
              </a:rPr>
              <a:t>interglaciálmi</a:t>
            </a:r>
            <a:r>
              <a:rPr lang="sk-SK" b="0" i="0" dirty="0">
                <a:effectLst/>
                <a:latin typeface="Helvetica" panose="020B0604020202020204" pitchFamily="34" charset="0"/>
              </a:rPr>
              <a:t> (teplé, vlhké, ľadovce ustúpili na S). Človek sa živil zberom, lovom, rybolovom (tým, čo poskytovala príroda).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90117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ravěk a starší doba kamenná :: Hravé učení">
            <a:extLst>
              <a:ext uri="{FF2B5EF4-FFF2-40B4-BE49-F238E27FC236}">
                <a16:creationId xmlns:a16="http://schemas.microsoft.com/office/drawing/2014/main" id="{FF1A1896-D967-AB70-E993-BA7B6FD27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 b="982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B581B67-34B6-E0FC-156E-BF24FB5A8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Zopakuj si</a:t>
            </a:r>
          </a:p>
        </p:txBody>
      </p:sp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5ECB1430-5CD1-470D-8F0F-7EDE4C79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FEE3984-5078-8006-C383-027FCF641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sk-SK" dirty="0"/>
              <a:t>Čo je to pravek?</a:t>
            </a:r>
          </a:p>
          <a:p>
            <a:r>
              <a:rPr lang="sk-SK" dirty="0"/>
              <a:t>Vymenuj mi 4 doby.....</a:t>
            </a:r>
          </a:p>
          <a:p>
            <a:r>
              <a:rPr lang="sk-SK" dirty="0"/>
              <a:t>Definuj pojem </a:t>
            </a:r>
            <a:r>
              <a:rPr lang="sk-SK" dirty="0" err="1"/>
              <a:t>antropogenéza</a:t>
            </a:r>
            <a:r>
              <a:rPr lang="sk-SK" dirty="0"/>
              <a:t>......</a:t>
            </a:r>
          </a:p>
          <a:p>
            <a:r>
              <a:rPr lang="sk-SK" dirty="0"/>
              <a:t>Čím začína pravek?</a:t>
            </a:r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80989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</TotalTime>
  <Words>354</Words>
  <Application>Microsoft Office PowerPoint</Application>
  <PresentationFormat>Širokouhlá</PresentationFormat>
  <Paragraphs>29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4" baseType="lpstr">
      <vt:lpstr>Arial</vt:lpstr>
      <vt:lpstr>Helvetica</vt:lpstr>
      <vt:lpstr>Tw Cen MT</vt:lpstr>
      <vt:lpstr>Tw Cen MT Condensed</vt:lpstr>
      <vt:lpstr>Wingdings 3</vt:lpstr>
      <vt:lpstr>Integrál</vt:lpstr>
      <vt:lpstr>PRAVEK</vt:lpstr>
      <vt:lpstr>PRAVEK</vt:lpstr>
      <vt:lpstr>Časové vymedzenie</vt:lpstr>
      <vt:lpstr>Historicko- archeologické delenie </vt:lpstr>
      <vt:lpstr>Čo je vlastne pravek?</vt:lpstr>
      <vt:lpstr>antropogenéza</vt:lpstr>
      <vt:lpstr>hominizácia</vt:lpstr>
      <vt:lpstr>Zopakuj 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Učebňa IT 116</dc:creator>
  <cp:lastModifiedBy>Učebňa IT 118</cp:lastModifiedBy>
  <cp:revision>1</cp:revision>
  <dcterms:created xsi:type="dcterms:W3CDTF">2025-03-14T09:48:18Z</dcterms:created>
  <dcterms:modified xsi:type="dcterms:W3CDTF">2025-03-14T10:10:22Z</dcterms:modified>
</cp:coreProperties>
</file>