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LUA%2BzMeB&amp;id=403153BAD79D28D61470C7388568C4EAA3FC143C&amp;thid=OIP.LUA-zMeBuxD0VcpI2avunwHaEx&amp;mediaurl=https%3A%2F%2Fwww.mapa.bratislavaregion.travel%2Fcyril-metod%2Fwp-content%2Fuploads%2F2022%2F05%2Fhlaholika-1024x661.jpg&amp;cdnurl=https%3A%2F%2Fth.bing.com%2Fth%2Fid%2FR.2d403eccc781bb10f455ca48d9abee9f%3Frik%3DPBT8o%252brEaIU4xw%26pid%3DImgRaw%26r%3D0&amp;exph=661&amp;expw=1024&amp;q=cyril+a+metod+hlaholika&amp;simid=608010054034207066&amp;FORM=IRPRST&amp;ck=C75E3984F6E13C6045E6E6307A626A9F&amp;selectedIndex=0&amp;itb=0&amp;cw=1222&amp;ch=587&amp;ajaxhist=0&amp;ajaxserp=0" TargetMode="External"/><Relationship Id="rId2" Type="http://schemas.openxmlformats.org/officeDocument/2006/relationships/hyperlink" Target="https://sk.wikipedia.org/wiki/Cyril_a_Meto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ng.com/images/search?view=detailV2&amp;ccid=eom9JkJL&amp;id=EFB5F647CB75A870D4AE5277FE42387B0498F1D1&amp;thid=OIP.eom9JkJLNqVpjYJr5vkjvgHaE7&amp;mediaurl=https%3A%2F%2Fimg.cas.sk%2Fcas%2F1280px-c1%2F2539307.jpg&amp;cdnurl=https%3A%2F%2Fth.bing.com%2Fth%2Fid%2FR.7a89bd26424b36a5698d826be6f923be%3Frik%3D0fGYBHs4Qv53Ug%26pid%3DImgRaw%26r%3D0&amp;exph=853&amp;expw=1280&amp;q=cyril+a+metod&amp;simid=608031949771974200&amp;FORM=IRPRST&amp;ck=6A9D7ABF7EB5FF85D178E4036EA5398F&amp;selectedIndex=15&amp;itb=0&amp;cw=1222&amp;ch=587&amp;ajaxhist=0&amp;ajaxserp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F583C8-B7AB-A2B1-EA33-5F81B17F0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Cyril a </a:t>
            </a:r>
            <a:r>
              <a:rPr lang="sk-SK" dirty="0" err="1"/>
              <a:t>metod</a:t>
            </a: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BC5A95-0FEA-568F-FF89-421BE2319E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Dominika Adamčíková</a:t>
            </a:r>
          </a:p>
        </p:txBody>
      </p:sp>
    </p:spTree>
    <p:extLst>
      <p:ext uri="{BB962C8B-B14F-4D97-AF65-F5344CB8AC3E}">
        <p14:creationId xmlns:p14="http://schemas.microsoft.com/office/powerpoint/2010/main" val="226473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423FB5-7083-6518-1375-52CF9601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Pôvod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76E8D5D-0AC6-880E-7538-88C789FC3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Konštantín a Metod mali 5 súrodencov 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Konštantín bol najmladší zo všetkých siedmich detí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Rodičia boli urodzeného pôvodu; o ich otcovi vieme, že bol vysoký </a:t>
            </a:r>
            <a:r>
              <a:rPr lang="sk-SK" dirty="0">
                <a:latin typeface="Arial" panose="020B0604020202020204" pitchFamily="34" charset="0"/>
              </a:rPr>
              <a:t>byzantský</a:t>
            </a:r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štátny úradník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Etnický pôvod bratov je sporný v tom zmysle, že niektorí autori považujú otca za </a:t>
            </a:r>
            <a:r>
              <a:rPr lang="sk-SK" dirty="0">
                <a:latin typeface="Arial" panose="020B0604020202020204" pitchFamily="34" charset="0"/>
              </a:rPr>
              <a:t>Gréka</a:t>
            </a:r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matku za Slovanku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0123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F321F4-1D1F-6ABD-BA58-B1A6214B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Cyril a </a:t>
            </a:r>
            <a:r>
              <a:rPr lang="sk-SK" dirty="0" err="1"/>
              <a:t>metod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C62347A-BC2B-3240-90E1-780C4FA78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 polovici 9. storočia bola </a:t>
            </a:r>
            <a:r>
              <a:rPr lang="sk-SK" dirty="0">
                <a:latin typeface="Arial" panose="020B0604020202020204" pitchFamily="34" charset="0"/>
              </a:rPr>
              <a:t>Byzancia</a:t>
            </a:r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politicky stabilná a kultúrne rýchlo napredovala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Uskutočňovala svojráznu kultúrnu expanziu nasmerovanú nielen na Slovanov, ale aj na Arménsko, Gruzínsko, Taliansko a arabský svet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Náboženstvom, umením a literatúrou ovplyvňovala Východ aj Západ 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Misijná činnosť pre iné národy sa menila na štátnu politiku a zo solúnskych bratov sa stali jej praktickí realizátori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7646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istorik o misii Cyrila a Metoda: Rozhodnúť mal cisár, čo bol ožratý ...">
            <a:extLst>
              <a:ext uri="{FF2B5EF4-FFF2-40B4-BE49-F238E27FC236}">
                <a16:creationId xmlns:a16="http://schemas.microsoft.com/office/drawing/2014/main" id="{06941D81-1F81-9967-88AD-C0B9C3A98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r="15642" b="-1"/>
          <a:stretch/>
        </p:blipFill>
        <p:spPr bwMode="auto">
          <a:xfrm>
            <a:off x="4650909" y="10"/>
            <a:ext cx="754109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99F51D-04E9-68FB-3D89-D4FA849A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sk-SK">
                <a:solidFill>
                  <a:schemeClr val="bg1"/>
                </a:solidFill>
              </a:rPr>
              <a:t>Cyril a metod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E39FE1C-2F1C-1325-A45C-D9DDE97DE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Koncom roku </a:t>
            </a:r>
            <a:r>
              <a:rPr lang="sk-SK" sz="1500">
                <a:solidFill>
                  <a:schemeClr val="bg1"/>
                </a:solidFill>
                <a:latin typeface="Arial" panose="020B0604020202020204" pitchFamily="34" charset="0"/>
              </a:rPr>
              <a:t>861</a:t>
            </a: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sa </a:t>
            </a:r>
            <a:r>
              <a:rPr lang="sk-SK" sz="1500">
                <a:solidFill>
                  <a:schemeClr val="bg1"/>
                </a:solidFill>
                <a:latin typeface="Arial" panose="020B0604020202020204" pitchFamily="34" charset="0"/>
              </a:rPr>
              <a:t>Konštantín </a:t>
            </a: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vrátil do Konštantínopola, kde ho cisár slávnostne prijal</a:t>
            </a:r>
          </a:p>
          <a:p>
            <a:pPr>
              <a:lnSpc>
                <a:spcPct val="90000"/>
              </a:lnSpc>
            </a:pP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Konštantína dosadil na vysokú školu pre výchovu kňazov pri </a:t>
            </a:r>
            <a:r>
              <a:rPr lang="sk-SK" sz="1500">
                <a:solidFill>
                  <a:schemeClr val="bg1"/>
                </a:solidFill>
                <a:latin typeface="Arial" panose="020B0604020202020204" pitchFamily="34" charset="0"/>
              </a:rPr>
              <a:t>Chráme svätých apoštolov</a:t>
            </a: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kde sa mal venovať svojej literárnej a pedagogickej činnosti </a:t>
            </a:r>
          </a:p>
          <a:p>
            <a:pPr>
              <a:lnSpc>
                <a:spcPct val="90000"/>
              </a:lnSpc>
            </a:pPr>
            <a:r>
              <a:rPr lang="sk-SK" sz="1500">
                <a:solidFill>
                  <a:schemeClr val="bg1"/>
                </a:solidFill>
                <a:latin typeface="Arial" panose="020B0604020202020204" pitchFamily="34" charset="0"/>
              </a:rPr>
              <a:t>Metodovi </a:t>
            </a: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ponúkol hodnosť arcibiskupa, ale ten ju odmietol</a:t>
            </a:r>
          </a:p>
          <a:p>
            <a:pPr>
              <a:lnSpc>
                <a:spcPct val="90000"/>
              </a:lnSpc>
            </a:pP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 niekoľko mesiacov nato však prišiel na byzantský cisársky dvor </a:t>
            </a:r>
            <a:r>
              <a:rPr lang="sk-SK" sz="1500" u="sng">
                <a:solidFill>
                  <a:schemeClr val="bg1"/>
                </a:solidFill>
                <a:latin typeface="Arial" panose="020B0604020202020204" pitchFamily="34" charset="0"/>
              </a:rPr>
              <a:t>Rastislavov</a:t>
            </a:r>
            <a:r>
              <a:rPr lang="sk-SK" sz="15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posol</a:t>
            </a:r>
            <a:endParaRPr lang="sk-SK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4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E83B2B-5C2A-6632-F9E9-2452A8C0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sk-SK">
                <a:solidFill>
                  <a:schemeClr val="bg1"/>
                </a:solidFill>
              </a:rPr>
              <a:t>Cyril a metod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B03C776-CCF3-1787-6442-92EA054CE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sk-SK">
                <a:solidFill>
                  <a:schemeClr val="bg1"/>
                </a:solidFill>
              </a:rPr>
              <a:t>863 príchod Cyrila a Metoda na Veľkú Moravu</a:t>
            </a:r>
          </a:p>
          <a:p>
            <a:r>
              <a:rPr lang="sk-SK">
                <a:solidFill>
                  <a:schemeClr val="bg1"/>
                </a:solidFill>
              </a:rPr>
              <a:t>Priniesli písmo hlaholiku </a:t>
            </a:r>
          </a:p>
          <a:p>
            <a:endParaRPr lang="sk-SK">
              <a:solidFill>
                <a:schemeClr val="bg1"/>
              </a:solidFill>
            </a:endParaRPr>
          </a:p>
          <a:p>
            <a:endParaRPr lang="sk-SK">
              <a:solidFill>
                <a:schemeClr val="bg1"/>
              </a:solidFill>
            </a:endParaRPr>
          </a:p>
        </p:txBody>
      </p:sp>
      <p:pic>
        <p:nvPicPr>
          <p:cNvPr id="2050" name="Picture 2" descr="Veľkomoravská misia svätých Cyrila a Metoda">
            <a:extLst>
              <a:ext uri="{FF2B5EF4-FFF2-40B4-BE49-F238E27FC236}">
                <a16:creationId xmlns:a16="http://schemas.microsoft.com/office/drawing/2014/main" id="{4BD4CE41-0D8C-6D3C-C758-7B77281FC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7763" y="1332693"/>
            <a:ext cx="6250769" cy="40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42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BD328E-2E30-0897-10EA-3BFDEC946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sk-SK" sz="3000">
                <a:solidFill>
                  <a:srgbClr val="FFFFFF"/>
                </a:solidFill>
              </a:rPr>
              <a:t>zdroje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3F26045-D525-454F-5859-B7BD1B6A4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sk-SK" dirty="0">
                <a:hlinkClick r:id="rId2"/>
              </a:rPr>
              <a:t>Cyril a Metod – Wikipédia</a:t>
            </a:r>
            <a:endParaRPr lang="sk-SK" dirty="0"/>
          </a:p>
          <a:p>
            <a:r>
              <a:rPr lang="sk-SK" dirty="0" err="1">
                <a:hlinkClick r:id="rId3"/>
              </a:rPr>
              <a:t>cyril</a:t>
            </a:r>
            <a:r>
              <a:rPr lang="sk-SK" dirty="0">
                <a:hlinkClick r:id="rId3"/>
              </a:rPr>
              <a:t> a </a:t>
            </a:r>
            <a:r>
              <a:rPr lang="sk-SK" dirty="0" err="1">
                <a:hlinkClick r:id="rId3"/>
              </a:rPr>
              <a:t>metod</a:t>
            </a:r>
            <a:r>
              <a:rPr lang="sk-SK" dirty="0">
                <a:hlinkClick r:id="rId3"/>
              </a:rPr>
              <a:t> hlaholika - Hľadať Obrázky</a:t>
            </a:r>
            <a:endParaRPr lang="sk-SK" dirty="0"/>
          </a:p>
          <a:p>
            <a:r>
              <a:rPr lang="sk-SK" dirty="0" err="1">
                <a:hlinkClick r:id="rId4"/>
              </a:rPr>
              <a:t>cyril</a:t>
            </a:r>
            <a:r>
              <a:rPr lang="sk-SK" dirty="0">
                <a:hlinkClick r:id="rId4"/>
              </a:rPr>
              <a:t> a </a:t>
            </a:r>
            <a:r>
              <a:rPr lang="sk-SK" dirty="0" err="1">
                <a:hlinkClick r:id="rId4"/>
              </a:rPr>
              <a:t>metod</a:t>
            </a:r>
            <a:r>
              <a:rPr lang="sk-SK" dirty="0">
                <a:hlinkClick r:id="rId4"/>
              </a:rPr>
              <a:t> - Hľadať Obrázky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69133280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21</TotalTime>
  <Words>212</Words>
  <Application>Microsoft Office PowerPoint</Application>
  <PresentationFormat>Širokouhlá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Balík</vt:lpstr>
      <vt:lpstr>Cyril a metod</vt:lpstr>
      <vt:lpstr>Pôvod</vt:lpstr>
      <vt:lpstr>Cyril a metod</vt:lpstr>
      <vt:lpstr>Cyril a metod</vt:lpstr>
      <vt:lpstr>Cyril a metod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Učebňa IT 113</dc:creator>
  <cp:lastModifiedBy>Učebňa IT 113</cp:lastModifiedBy>
  <cp:revision>1</cp:revision>
  <dcterms:created xsi:type="dcterms:W3CDTF">2025-01-17T08:56:10Z</dcterms:created>
  <dcterms:modified xsi:type="dcterms:W3CDTF">2025-01-17T09:17:35Z</dcterms:modified>
</cp:coreProperties>
</file>