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vetlý štýl 1 - zvýrazneni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8D7368D-31D9-8101-473D-CD39E706F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6401" y="3378954"/>
            <a:ext cx="6394567" cy="3479046"/>
          </a:xfrm>
          <a:custGeom>
            <a:avLst/>
            <a:gdLst>
              <a:gd name="connsiteX0" fmla="*/ 5171297 w 6394567"/>
              <a:gd name="connsiteY0" fmla="*/ 284 h 3479046"/>
              <a:gd name="connsiteX1" fmla="*/ 6394290 w 6394567"/>
              <a:gd name="connsiteY1" fmla="*/ 430072 h 3479046"/>
              <a:gd name="connsiteX2" fmla="*/ 6394567 w 6394567"/>
              <a:gd name="connsiteY2" fmla="*/ 430316 h 3479046"/>
              <a:gd name="connsiteX3" fmla="*/ 6394567 w 6394567"/>
              <a:gd name="connsiteY3" fmla="*/ 3479046 h 3479046"/>
              <a:gd name="connsiteX4" fmla="*/ 0 w 6394567"/>
              <a:gd name="connsiteY4" fmla="*/ 3479046 h 3479046"/>
              <a:gd name="connsiteX5" fmla="*/ 3916974 w 6394567"/>
              <a:gd name="connsiteY5" fmla="*/ 405504 h 3479046"/>
              <a:gd name="connsiteX6" fmla="*/ 3959456 w 6394567"/>
              <a:gd name="connsiteY6" fmla="*/ 373857 h 3479046"/>
              <a:gd name="connsiteX7" fmla="*/ 5052215 w 6394567"/>
              <a:gd name="connsiteY7" fmla="*/ 1756 h 3479046"/>
              <a:gd name="connsiteX8" fmla="*/ 5171297 w 6394567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94567" h="3479046">
                <a:moveTo>
                  <a:pt x="5171297" y="284"/>
                </a:moveTo>
                <a:cubicBezTo>
                  <a:pt x="5607674" y="7531"/>
                  <a:pt x="6039042" y="153650"/>
                  <a:pt x="6394290" y="430072"/>
                </a:cubicBezTo>
                <a:lnTo>
                  <a:pt x="6394567" y="430316"/>
                </a:lnTo>
                <a:lnTo>
                  <a:pt x="6394567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39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32C74-82F4-2A29-889B-EF23CEE6A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1" y="1122363"/>
            <a:ext cx="6211185" cy="2305246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ACADD6-278F-604C-8A38-BBBAFC675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2" y="3549048"/>
            <a:ext cx="5029198" cy="1956278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3946B-3F5A-C916-B62B-8D5938EA8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6539F-2DB8-FCDA-C884-9C3CD29B8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AA7B3-5D3B-D493-8F6F-1FEBB8576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5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50D2E-0561-F284-F89A-AAE3CD09A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10239338" cy="9536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657C4C-16EC-2477-6332-830F53011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9848" y="2139696"/>
            <a:ext cx="10239338" cy="367768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940D3-6996-1C08-F1AF-87C354657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676C3-588F-B636-8CE0-AA2CBFBCE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EF8A9-EB1E-B344-A4B8-B58D06336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980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EF3A28-33E4-2796-AE7A-1234569F5C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4950" y="1081177"/>
            <a:ext cx="2508849" cy="4633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D185FC-2BBB-E997-A5CD-F2C6CF6B7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6800" y="1081177"/>
            <a:ext cx="7505700" cy="4633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14B3C-96CD-071C-C2AD-2C7E04F81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A2B04-F5E0-C5A3-C77D-6AE9A9E91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55BC2-C712-C4A4-50EC-E10D88344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910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A4769-9A55-AF9B-4CE4-DFA07E711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45D9E-DBB4-B890-88D5-B4C03599E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15260-1C0B-A965-3114-D7C40D18B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AF4D1-0334-3F24-69B4-06C7BD74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BA76D-3B8B-429D-9B32-54D6A6297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15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9C414-4A2F-78AF-ED60-6130D4C563B3}"/>
              </a:ext>
            </a:extLst>
          </p:cNvPr>
          <p:cNvSpPr/>
          <p:nvPr/>
        </p:nvSpPr>
        <p:spPr>
          <a:xfrm>
            <a:off x="6284115" y="3378954"/>
            <a:ext cx="5907885" cy="3479046"/>
          </a:xfrm>
          <a:custGeom>
            <a:avLst/>
            <a:gdLst>
              <a:gd name="connsiteX0" fmla="*/ 5171297 w 5907885"/>
              <a:gd name="connsiteY0" fmla="*/ 284 h 3479046"/>
              <a:gd name="connsiteX1" fmla="*/ 5813217 w 5907885"/>
              <a:gd name="connsiteY1" fmla="*/ 114238 h 3479046"/>
              <a:gd name="connsiteX2" fmla="*/ 5907885 w 5907885"/>
              <a:gd name="connsiteY2" fmla="*/ 151524 h 3479046"/>
              <a:gd name="connsiteX3" fmla="*/ 5907885 w 5907885"/>
              <a:gd name="connsiteY3" fmla="*/ 3479046 h 3479046"/>
              <a:gd name="connsiteX4" fmla="*/ 0 w 5907885"/>
              <a:gd name="connsiteY4" fmla="*/ 3479046 h 3479046"/>
              <a:gd name="connsiteX5" fmla="*/ 3916974 w 5907885"/>
              <a:gd name="connsiteY5" fmla="*/ 405504 h 3479046"/>
              <a:gd name="connsiteX6" fmla="*/ 3959456 w 5907885"/>
              <a:gd name="connsiteY6" fmla="*/ 373857 h 3479046"/>
              <a:gd name="connsiteX7" fmla="*/ 5052215 w 5907885"/>
              <a:gd name="connsiteY7" fmla="*/ 1756 h 3479046"/>
              <a:gd name="connsiteX8" fmla="*/ 5171297 w 5907885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07885" h="3479046">
                <a:moveTo>
                  <a:pt x="5171297" y="284"/>
                </a:moveTo>
                <a:cubicBezTo>
                  <a:pt x="5389485" y="3908"/>
                  <a:pt x="5606422" y="42249"/>
                  <a:pt x="5813217" y="114238"/>
                </a:cubicBezTo>
                <a:lnTo>
                  <a:pt x="5907885" y="151524"/>
                </a:lnTo>
                <a:lnTo>
                  <a:pt x="5907885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23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3410AE4-7FC7-589E-B6D3-0DA7B5FC5CE3}"/>
              </a:ext>
            </a:extLst>
          </p:cNvPr>
          <p:cNvSpPr/>
          <p:nvPr/>
        </p:nvSpPr>
        <p:spPr>
          <a:xfrm flipH="1" flipV="1">
            <a:off x="0" y="0"/>
            <a:ext cx="2923855" cy="1479128"/>
          </a:xfrm>
          <a:custGeom>
            <a:avLst/>
            <a:gdLst>
              <a:gd name="connsiteX0" fmla="*/ 2923855 w 2923855"/>
              <a:gd name="connsiteY0" fmla="*/ 1479128 h 1479128"/>
              <a:gd name="connsiteX1" fmla="*/ 0 w 2923855"/>
              <a:gd name="connsiteY1" fmla="*/ 1479128 h 1479128"/>
              <a:gd name="connsiteX2" fmla="*/ 1368245 w 2923855"/>
              <a:gd name="connsiteY2" fmla="*/ 405504 h 1479128"/>
              <a:gd name="connsiteX3" fmla="*/ 1410727 w 2923855"/>
              <a:gd name="connsiteY3" fmla="*/ 373857 h 1479128"/>
              <a:gd name="connsiteX4" fmla="*/ 2503486 w 2923855"/>
              <a:gd name="connsiteY4" fmla="*/ 1756 h 1479128"/>
              <a:gd name="connsiteX5" fmla="*/ 2622568 w 2923855"/>
              <a:gd name="connsiteY5" fmla="*/ 284 h 1479128"/>
              <a:gd name="connsiteX6" fmla="*/ 2785835 w 2923855"/>
              <a:gd name="connsiteY6" fmla="*/ 9494 h 1479128"/>
              <a:gd name="connsiteX7" fmla="*/ 2923855 w 2923855"/>
              <a:gd name="connsiteY7" fmla="*/ 28352 h 14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23855" h="1479128">
                <a:moveTo>
                  <a:pt x="2923855" y="1479128"/>
                </a:moveTo>
                <a:lnTo>
                  <a:pt x="0" y="1479128"/>
                </a:lnTo>
                <a:lnTo>
                  <a:pt x="1368245" y="405504"/>
                </a:lnTo>
                <a:lnTo>
                  <a:pt x="1410727" y="373857"/>
                </a:lnTo>
                <a:cubicBezTo>
                  <a:pt x="1742357" y="139664"/>
                  <a:pt x="2122368" y="17528"/>
                  <a:pt x="2503486" y="1756"/>
                </a:cubicBezTo>
                <a:cubicBezTo>
                  <a:pt x="2543187" y="114"/>
                  <a:pt x="2582898" y="-375"/>
                  <a:pt x="2622568" y="284"/>
                </a:cubicBezTo>
                <a:cubicBezTo>
                  <a:pt x="2677115" y="1190"/>
                  <a:pt x="2731584" y="4266"/>
                  <a:pt x="2785835" y="9494"/>
                </a:cubicBezTo>
                <a:lnTo>
                  <a:pt x="2923855" y="28352"/>
                </a:lnTo>
                <a:close/>
              </a:path>
            </a:pathLst>
          </a:custGeom>
          <a:gradFill>
            <a:gsLst>
              <a:gs pos="33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381CBD-08D9-3C9A-7620-24F2D6404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09738"/>
            <a:ext cx="6455434" cy="29812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5AE2B-1716-CEEC-73F8-E81F59192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4759252"/>
            <a:ext cx="5397260" cy="95574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F3052-6EE8-979F-04FB-1B8DF81F2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986285-161A-6869-27C2-0A159C234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ED64F-5DAB-238D-C34A-1DCCB1222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57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484D0-7460-7B08-F1EE-96EABE402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936841"/>
            <a:ext cx="10092477" cy="9536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0B7F9-8ECB-7079-A11E-51D3903E2B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17341"/>
            <a:ext cx="4809482" cy="3760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E97161-CAF5-CA48-D814-7ACD43AB9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9795" y="2117341"/>
            <a:ext cx="4809482" cy="3760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BD680-4E7A-5155-3CAE-6BD44EE8B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A152D-EFF2-B3AA-3F25-14E1136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BD6032-FD7A-BFFD-9BE5-48EDBEFBD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557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47F4D-4855-340E-03F3-4860885EC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63283"/>
            <a:ext cx="10096500" cy="9160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EB472-7426-C288-B5F6-0A1232DCE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1" y="1879287"/>
            <a:ext cx="4739628" cy="582117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2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94F9C-B6FA-97C3-F618-0CF956CB5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6801" y="2505075"/>
            <a:ext cx="4739628" cy="3389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5665C-7910-AFA2-350F-42C06ED5AF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330" y="1879287"/>
            <a:ext cx="4762970" cy="582117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2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71352E-1DE0-F0CD-6F81-1D8FF59C2B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0330" y="2505075"/>
            <a:ext cx="4762970" cy="3389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38F7E4-7D9E-4736-3269-4F0C46996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8386CF-9A84-8D2A-BC47-C951DD994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80844D-FE1F-49E7-3BBD-527FB72E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85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F691C-93A5-1364-00A9-A470C289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57223"/>
            <a:ext cx="8886884" cy="104307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E055BD-4154-B9D1-0B5B-B1E3A06B6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A9E4A-03D1-7A8B-233D-014A3248F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CEFC4-D276-DF45-F395-F5BD2EA70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279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12C0AD-76F4-FCE4-2717-0A9AA4351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83BB66-3F41-7F1D-5108-B3F679A8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A6DA0-07AE-4BE4-B82F-7936D0E3E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177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BFB75-C953-0BD0-4E2E-717767426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70626"/>
            <a:ext cx="3705225" cy="1286774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1AA52-60F3-40F2-673B-5848F4253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75426"/>
            <a:ext cx="5980112" cy="47683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167E8-C561-5A72-AED3-442F66DDE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DBFED3-7CB3-1B8B-9504-13A121CAD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56C9-19A0-4441-B1AF-B7AFBF642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898EA-84CC-411C-0012-D31495369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245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C1E10-1458-2553-05B4-313F7E26D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82128"/>
            <a:ext cx="3705225" cy="1275272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C0F677-F177-6DED-1920-685B9D9FF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143000"/>
            <a:ext cx="5980112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D1CB1-2109-480E-8904-4077C94D6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657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B0DB38-7CB9-2140-BC21-6D2E7DD0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B448AD-3B1D-4B5E-CAB9-BB5FD2CDE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EEF53D-CF5A-87A2-E973-3B8CCDEBA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431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1F4A25-A386-9574-775C-E5E5F9FC3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8886884" cy="9536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F7885F-2B7B-74DB-9996-E0ACEBC9D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2139696"/>
            <a:ext cx="8883836" cy="36776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4F519-BA47-2B81-CC1C-7E1F119EC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7379" y="4629744"/>
            <a:ext cx="2653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E351CED-465B-40B5-ADCE-957C918F227B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52D7B-C352-1630-4C3D-7D5983C04D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2" y="6318446"/>
            <a:ext cx="2743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E04F0-DF9B-480B-CC46-BAE7A81FB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18446"/>
            <a:ext cx="6156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9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k.wikipedia.org/wiki/Z%C3%A1padn%C3%A1_Eur%C3%B3pa" TargetMode="External"/><Relationship Id="rId7" Type="http://schemas.openxmlformats.org/officeDocument/2006/relationships/image" Target="../media/image2.jpeg"/><Relationship Id="rId2" Type="http://schemas.openxmlformats.org/officeDocument/2006/relationships/hyperlink" Target="https://sk.wikipedia.org/wiki/Barbarsk%C3%A9_kr%C3%A1%C4%BEovstv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k.wikipedia.org/wiki/S%C5%A5ahovanie_n%C3%A1rodov" TargetMode="External"/><Relationship Id="rId5" Type="http://schemas.openxmlformats.org/officeDocument/2006/relationships/hyperlink" Target="https://sk.wikipedia.org/wiki/Karolovci" TargetMode="External"/><Relationship Id="rId4" Type="http://schemas.openxmlformats.org/officeDocument/2006/relationships/hyperlink" Target="https://sk.wikipedia.org/wiki/Merovejovci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sk.wikipedia.org/w/index.php?title=Zoznam_fransk%C3%BDch_kr%C3%A1%C4%BEov&amp;action=edit&amp;redlink=1" TargetMode="External"/><Relationship Id="rId13" Type="http://schemas.openxmlformats.org/officeDocument/2006/relationships/hyperlink" Target="https://sk.wikipedia.org/wiki/%C4%BDudov%C3%ADt_I._Pobo%C5%BEn%C3%BD" TargetMode="External"/><Relationship Id="rId3" Type="http://schemas.openxmlformats.org/officeDocument/2006/relationships/hyperlink" Target="https://sk.wikipedia.org/wiki/R%C3%BDn" TargetMode="External"/><Relationship Id="rId7" Type="http://schemas.openxmlformats.org/officeDocument/2006/relationships/hyperlink" Target="https://sk.wikipedia.org/wiki/Chlodovik_I." TargetMode="External"/><Relationship Id="rId12" Type="http://schemas.openxmlformats.org/officeDocument/2006/relationships/hyperlink" Target="https://sk.wikipedia.org/wiki/Karol_Ve%C4%BEk%C3%BD" TargetMode="External"/><Relationship Id="rId2" Type="http://schemas.openxmlformats.org/officeDocument/2006/relationships/hyperlink" Target="https://sk.wikipedia.org/wiki/Z%C3%A1pador%C3%ADmska_r%C3%AD%C5%A1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k.wikipedia.org/wiki/Childerich_I." TargetMode="External"/><Relationship Id="rId11" Type="http://schemas.openxmlformats.org/officeDocument/2006/relationships/hyperlink" Target="https://sk.wikipedia.org/wiki/Pipin_III." TargetMode="External"/><Relationship Id="rId5" Type="http://schemas.openxmlformats.org/officeDocument/2006/relationships/hyperlink" Target="https://sk.wikipedia.org/w/index.php?title=Chlodio&amp;action=edit&amp;redlink=1" TargetMode="External"/><Relationship Id="rId15" Type="http://schemas.openxmlformats.org/officeDocument/2006/relationships/image" Target="../media/image3.jpeg"/><Relationship Id="rId10" Type="http://schemas.openxmlformats.org/officeDocument/2006/relationships/hyperlink" Target="https://sk.wikipedia.org/wiki/Karol_Martel" TargetMode="External"/><Relationship Id="rId4" Type="http://schemas.openxmlformats.org/officeDocument/2006/relationships/hyperlink" Target="https://sk.wikipedia.org/wiki/M%C3%A1sa_(rieka)" TargetMode="External"/><Relationship Id="rId9" Type="http://schemas.openxmlformats.org/officeDocument/2006/relationships/hyperlink" Target="https://sk.wikipedia.org/w/index.php?title=Pipin_II._Prostredn%C3%BD&amp;action=edit&amp;redlink=1" TargetMode="External"/><Relationship Id="rId14" Type="http://schemas.openxmlformats.org/officeDocument/2006/relationships/hyperlink" Target="https://sk.wikipedia.org/w/index.php?title=Karol%C3%ADnska_r%C3%AD%C5%A1a&amp;action=edit&amp;redlink=1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sk.wikipedia.org/wiki/Par%C3%AD%C5%BE" TargetMode="External"/><Relationship Id="rId13" Type="http://schemas.openxmlformats.org/officeDocument/2006/relationships/hyperlink" Target="https://sk.wikipedia.org/wiki/Nemecko" TargetMode="External"/><Relationship Id="rId3" Type="http://schemas.openxmlformats.org/officeDocument/2006/relationships/hyperlink" Target="https://sk.wikipedia.org/wiki/Chlodovik_I." TargetMode="External"/><Relationship Id="rId7" Type="http://schemas.openxmlformats.org/officeDocument/2006/relationships/hyperlink" Target="https://sk.wikipedia.org/w/index.php?title=Neustria&amp;action=edit&amp;redlink=1" TargetMode="External"/><Relationship Id="rId12" Type="http://schemas.openxmlformats.org/officeDocument/2006/relationships/hyperlink" Target="https://sk.wikipedia.org/wiki/Franc%C3%BAzsko" TargetMode="External"/><Relationship Id="rId2" Type="http://schemas.openxmlformats.org/officeDocument/2006/relationships/hyperlink" Target="https://sk.wikipedia.org/wiki/486" TargetMode="Externa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k.wikipedia.org/wiki/Merovejovci" TargetMode="External"/><Relationship Id="rId11" Type="http://schemas.openxmlformats.org/officeDocument/2006/relationships/hyperlink" Target="https://sk.wikipedia.org/wiki/6._storo%C4%8Dia" TargetMode="External"/><Relationship Id="rId5" Type="http://schemas.openxmlformats.org/officeDocument/2006/relationships/hyperlink" Target="https://sk.wikipedia.org/wiki/511" TargetMode="External"/><Relationship Id="rId15" Type="http://schemas.openxmlformats.org/officeDocument/2006/relationships/hyperlink" Target="https://sk.wikipedia.org/wiki/Majord%C3%B3m" TargetMode="External"/><Relationship Id="rId10" Type="http://schemas.openxmlformats.org/officeDocument/2006/relationships/hyperlink" Target="https://sk.wikipedia.org/wiki/Burgundsko" TargetMode="External"/><Relationship Id="rId4" Type="http://schemas.openxmlformats.org/officeDocument/2006/relationships/hyperlink" Target="https://sk.wikipedia.org/wiki/481" TargetMode="External"/><Relationship Id="rId9" Type="http://schemas.openxmlformats.org/officeDocument/2006/relationships/hyperlink" Target="https://sk.wikipedia.org/wiki/Austr%C3%A1zia" TargetMode="External"/><Relationship Id="rId14" Type="http://schemas.openxmlformats.org/officeDocument/2006/relationships/hyperlink" Target="https://sk.wikipedia.org/wiki/7._storo%C4%8Die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sk.wikipedia.org/wiki/Zoznam_foriem_vl%C3%A1dy" TargetMode="External"/><Relationship Id="rId3" Type="http://schemas.openxmlformats.org/officeDocument/2006/relationships/hyperlink" Target="https://sk.wikipedia.org/wiki/Tournai" TargetMode="External"/><Relationship Id="rId7" Type="http://schemas.openxmlformats.org/officeDocument/2006/relationships/hyperlink" Target="https://sk.wikipedia.org/wiki/Slovansk%C3%A9_jazyky" TargetMode="External"/><Relationship Id="rId2" Type="http://schemas.openxmlformats.org/officeDocument/2006/relationships/hyperlink" Target="https://sk.wikipedia.org/wiki/Hlavn%C3%A9_mest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k.wikipedia.org/wiki/Germ%C3%A1nske_jazyky" TargetMode="External"/><Relationship Id="rId11" Type="http://schemas.openxmlformats.org/officeDocument/2006/relationships/hyperlink" Target="https://sk.wikipedia.org/wiki/Verdunsk%C3%A1_zmluva" TargetMode="External"/><Relationship Id="rId5" Type="http://schemas.openxmlformats.org/officeDocument/2006/relationships/hyperlink" Target="https://sk.wikipedia.org/wiki/Jazyk_(jazykoveda)" TargetMode="External"/><Relationship Id="rId10" Type="http://schemas.openxmlformats.org/officeDocument/2006/relationships/hyperlink" Target="https://sk.wikipedia.org/wiki/Menov%C3%A1_jednotka" TargetMode="External"/><Relationship Id="rId4" Type="http://schemas.openxmlformats.org/officeDocument/2006/relationships/hyperlink" Target="https://sk.wikipedia.org/wiki/Par%C3%AD%C5%BE" TargetMode="External"/><Relationship Id="rId9" Type="http://schemas.openxmlformats.org/officeDocument/2006/relationships/hyperlink" Target="https://sk.wikipedia.org/wiki/Monarchia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768F94E-2BF1-56A5-87AC-0C4270793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Vzor obrázka v kreslení">
            <a:extLst>
              <a:ext uri="{FF2B5EF4-FFF2-40B4-BE49-F238E27FC236}">
                <a16:creationId xmlns:a16="http://schemas.microsoft.com/office/drawing/2014/main" id="{DA643D49-BDF9-6639-BE39-CC32714C30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57" b="15986"/>
          <a:stretch/>
        </p:blipFill>
        <p:spPr>
          <a:xfrm>
            <a:off x="20" y="1"/>
            <a:ext cx="12191979" cy="685799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93D8CD4-7FBE-9118-0CEB-9C1A2FA6AE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V="1">
            <a:off x="-20219" y="-65315"/>
            <a:ext cx="7557315" cy="3771957"/>
          </a:xfrm>
          <a:custGeom>
            <a:avLst/>
            <a:gdLst>
              <a:gd name="connsiteX0" fmla="*/ 52567 w 7557315"/>
              <a:gd name="connsiteY0" fmla="*/ 3771957 h 3771957"/>
              <a:gd name="connsiteX1" fmla="*/ 7557315 w 7557315"/>
              <a:gd name="connsiteY1" fmla="*/ 3640961 h 3771957"/>
              <a:gd name="connsiteX2" fmla="*/ 3406126 w 7557315"/>
              <a:gd name="connsiteY2" fmla="*/ 499129 h 3771957"/>
              <a:gd name="connsiteX3" fmla="*/ 3350264 w 7557315"/>
              <a:gd name="connsiteY3" fmla="*/ 459014 h 3771957"/>
              <a:gd name="connsiteX4" fmla="*/ 1923366 w 7557315"/>
              <a:gd name="connsiteY4" fmla="*/ 763 h 3771957"/>
              <a:gd name="connsiteX5" fmla="*/ 1768756 w 7557315"/>
              <a:gd name="connsiteY5" fmla="*/ 1549 h 3771957"/>
              <a:gd name="connsiteX6" fmla="*/ 144811 w 7557315"/>
              <a:gd name="connsiteY6" fmla="*/ 625253 h 3771957"/>
              <a:gd name="connsiteX7" fmla="*/ 0 w 7557315"/>
              <a:gd name="connsiteY7" fmla="*/ 760395 h 3771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7315" h="3771957">
                <a:moveTo>
                  <a:pt x="52567" y="3771957"/>
                </a:moveTo>
                <a:lnTo>
                  <a:pt x="7557315" y="3640961"/>
                </a:lnTo>
                <a:lnTo>
                  <a:pt x="3406126" y="499129"/>
                </a:lnTo>
                <a:lnTo>
                  <a:pt x="3350264" y="459014"/>
                </a:lnTo>
                <a:cubicBezTo>
                  <a:pt x="2914482" y="162529"/>
                  <a:pt x="2418440" y="12600"/>
                  <a:pt x="1923366" y="763"/>
                </a:cubicBezTo>
                <a:cubicBezTo>
                  <a:pt x="1871795" y="-470"/>
                  <a:pt x="1820236" y="-206"/>
                  <a:pt x="1768756" y="1549"/>
                </a:cubicBezTo>
                <a:cubicBezTo>
                  <a:pt x="1183172" y="21502"/>
                  <a:pt x="607903" y="234096"/>
                  <a:pt x="144811" y="625253"/>
                </a:cubicBezTo>
                <a:lnTo>
                  <a:pt x="0" y="760395"/>
                </a:lnTo>
                <a:close/>
              </a:path>
            </a:pathLst>
          </a:custGeom>
          <a:gradFill>
            <a:gsLst>
              <a:gs pos="22000">
                <a:schemeClr val="bg2">
                  <a:alpha val="80000"/>
                </a:schemeClr>
              </a:gs>
              <a:gs pos="100000">
                <a:schemeClr val="accent1">
                  <a:lumMod val="60000"/>
                  <a:lumOff val="40000"/>
                  <a:alpha val="71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EE7C1A7-9393-2C9B-062F-707E4227A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6065" y="498764"/>
            <a:ext cx="3726596" cy="1496291"/>
          </a:xfrm>
        </p:spPr>
        <p:txBody>
          <a:bodyPr anchor="b">
            <a:normAutofit/>
          </a:bodyPr>
          <a:lstStyle/>
          <a:p>
            <a:r>
              <a:rPr lang="sk-SK" sz="3200" dirty="0"/>
              <a:t>Franská ríša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3D316F8-745B-E595-F694-6A57FDF4E3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8944" y="2108579"/>
            <a:ext cx="2754568" cy="1019085"/>
          </a:xfrm>
        </p:spPr>
        <p:txBody>
          <a:bodyPr>
            <a:normAutofit/>
          </a:bodyPr>
          <a:lstStyle/>
          <a:p>
            <a:r>
              <a:rPr lang="sk-SK" dirty="0"/>
              <a:t>Nela </a:t>
            </a:r>
            <a:r>
              <a:rPr lang="sk-SK" dirty="0" err="1"/>
              <a:t>Gabrhelová</a:t>
            </a:r>
            <a:r>
              <a:rPr lang="sk-SK" dirty="0"/>
              <a:t> 1.PS</a:t>
            </a:r>
          </a:p>
        </p:txBody>
      </p:sp>
    </p:spTree>
    <p:extLst>
      <p:ext uri="{BB962C8B-B14F-4D97-AF65-F5344CB8AC3E}">
        <p14:creationId xmlns:p14="http://schemas.microsoft.com/office/powerpoint/2010/main" val="2407256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C4086F5-5AAC-F692-73E3-87A47A652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8CCBFB9-9342-3743-46FD-0EA931FA0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107693"/>
            <a:ext cx="4305892" cy="1805111"/>
          </a:xfrm>
        </p:spPr>
        <p:txBody>
          <a:bodyPr anchor="ctr">
            <a:normAutofit/>
          </a:bodyPr>
          <a:lstStyle/>
          <a:p>
            <a:r>
              <a:rPr lang="sk-SK" dirty="0"/>
              <a:t>Čo bola Franská ríša?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51B06F-42FD-3E0A-3AA8-C51082644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V="1">
            <a:off x="-23526" y="-55243"/>
            <a:ext cx="6407229" cy="3479258"/>
          </a:xfrm>
          <a:custGeom>
            <a:avLst/>
            <a:gdLst>
              <a:gd name="connsiteX0" fmla="*/ 53408 w 6407229"/>
              <a:gd name="connsiteY0" fmla="*/ 3479258 h 3479258"/>
              <a:gd name="connsiteX1" fmla="*/ 6407229 w 6407229"/>
              <a:gd name="connsiteY1" fmla="*/ 3368352 h 3479258"/>
              <a:gd name="connsiteX2" fmla="*/ 2513111 w 6407229"/>
              <a:gd name="connsiteY2" fmla="*/ 401274 h 3479258"/>
              <a:gd name="connsiteX3" fmla="*/ 2468202 w 6407229"/>
              <a:gd name="connsiteY3" fmla="*/ 369022 h 3479258"/>
              <a:gd name="connsiteX4" fmla="*/ 1321050 w 6407229"/>
              <a:gd name="connsiteY4" fmla="*/ 613 h 3479258"/>
              <a:gd name="connsiteX5" fmla="*/ 1196752 w 6407229"/>
              <a:gd name="connsiteY5" fmla="*/ 1245 h 3479258"/>
              <a:gd name="connsiteX6" fmla="*/ 56027 w 6407229"/>
              <a:gd name="connsiteY6" fmla="*/ 376720 h 3479258"/>
              <a:gd name="connsiteX7" fmla="*/ 0 w 6407229"/>
              <a:gd name="connsiteY7" fmla="*/ 419528 h 3479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07229" h="3479258">
                <a:moveTo>
                  <a:pt x="53408" y="3479258"/>
                </a:moveTo>
                <a:lnTo>
                  <a:pt x="6407229" y="3368352"/>
                </a:lnTo>
                <a:lnTo>
                  <a:pt x="2513111" y="401274"/>
                </a:lnTo>
                <a:lnTo>
                  <a:pt x="2468202" y="369022"/>
                </a:lnTo>
                <a:cubicBezTo>
                  <a:pt x="2117855" y="130665"/>
                  <a:pt x="1719063" y="10130"/>
                  <a:pt x="1321050" y="613"/>
                </a:cubicBezTo>
                <a:cubicBezTo>
                  <a:pt x="1279590" y="-379"/>
                  <a:pt x="1238139" y="-165"/>
                  <a:pt x="1196752" y="1245"/>
                </a:cubicBezTo>
                <a:cubicBezTo>
                  <a:pt x="793227" y="14995"/>
                  <a:pt x="395796" y="142529"/>
                  <a:pt x="56027" y="376720"/>
                </a:cubicBezTo>
                <a:lnTo>
                  <a:pt x="0" y="419528"/>
                </a:lnTo>
                <a:close/>
              </a:path>
            </a:pathLst>
          </a:custGeom>
          <a:gradFill>
            <a:gsLst>
              <a:gs pos="32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F32190-1DF5-5FFF-D532-889495A9BE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740000" flipV="1">
            <a:off x="7884803" y="5010325"/>
            <a:ext cx="4324338" cy="1889417"/>
          </a:xfrm>
          <a:custGeom>
            <a:avLst/>
            <a:gdLst>
              <a:gd name="connsiteX0" fmla="*/ 26412 w 4324338"/>
              <a:gd name="connsiteY0" fmla="*/ 1889417 h 1889417"/>
              <a:gd name="connsiteX1" fmla="*/ 4324338 w 4324338"/>
              <a:gd name="connsiteY1" fmla="*/ 1814397 h 1889417"/>
              <a:gd name="connsiteX2" fmla="*/ 2459858 w 4324338"/>
              <a:gd name="connsiteY2" fmla="*/ 403264 h 1889417"/>
              <a:gd name="connsiteX3" fmla="*/ 2414726 w 4324338"/>
              <a:gd name="connsiteY3" fmla="*/ 370852 h 1889417"/>
              <a:gd name="connsiteX4" fmla="*/ 1261883 w 4324338"/>
              <a:gd name="connsiteY4" fmla="*/ 615 h 1889417"/>
              <a:gd name="connsiteX5" fmla="*/ 70385 w 4324338"/>
              <a:gd name="connsiteY5" fmla="*/ 326182 h 1889417"/>
              <a:gd name="connsiteX6" fmla="*/ 0 w 4324338"/>
              <a:gd name="connsiteY6" fmla="*/ 376291 h 188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4338" h="1889417">
                <a:moveTo>
                  <a:pt x="26412" y="1889417"/>
                </a:moveTo>
                <a:lnTo>
                  <a:pt x="4324338" y="1814397"/>
                </a:lnTo>
                <a:lnTo>
                  <a:pt x="2459858" y="403264"/>
                </a:lnTo>
                <a:lnTo>
                  <a:pt x="2414726" y="370852"/>
                </a:lnTo>
                <a:cubicBezTo>
                  <a:pt x="2062641" y="131313"/>
                  <a:pt x="1661870" y="10180"/>
                  <a:pt x="1261883" y="615"/>
                </a:cubicBezTo>
                <a:cubicBezTo>
                  <a:pt x="845229" y="-9347"/>
                  <a:pt x="429425" y="101751"/>
                  <a:pt x="70385" y="326182"/>
                </a:cubicBezTo>
                <a:lnTo>
                  <a:pt x="0" y="376291"/>
                </a:lnTo>
                <a:close/>
              </a:path>
            </a:pathLst>
          </a:custGeom>
          <a:gradFill>
            <a:gsLst>
              <a:gs pos="32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19259A6-C84A-F3C1-99E3-A74A88320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43000"/>
            <a:ext cx="4953000" cy="3829733"/>
          </a:xfrm>
        </p:spPr>
        <p:txBody>
          <a:bodyPr>
            <a:normAutofit/>
          </a:bodyPr>
          <a:lstStyle/>
          <a:p>
            <a:r>
              <a:rPr lang="sk-SK" sz="2000" b="1" i="0" dirty="0">
                <a:effectLst/>
                <a:latin typeface="Amasis MT Pro Medium" panose="02040604050005020304" pitchFamily="18" charset="-18"/>
              </a:rPr>
              <a:t>Franská ríša</a:t>
            </a:r>
            <a:r>
              <a:rPr lang="sk-SK" sz="2000" b="0" i="0" dirty="0">
                <a:effectLst/>
                <a:latin typeface="Amasis MT Pro Medium" panose="02040604050005020304" pitchFamily="18" charset="-18"/>
              </a:rPr>
              <a:t> , bola najväčším post-rímskym </a:t>
            </a:r>
            <a:r>
              <a:rPr lang="sk-SK" sz="2000" b="0" i="0" u="none" strike="noStrike" dirty="0">
                <a:effectLst/>
                <a:latin typeface="Amasis MT Pro Medium" panose="02040604050005020304" pitchFamily="18" charset="-18"/>
                <a:hlinkClick r:id="rId2" tooltip="Barbarské kráľovstv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barbarským kráľovstvom</a:t>
            </a:r>
            <a:r>
              <a:rPr lang="sk-SK" sz="2000" b="0" i="0" dirty="0">
                <a:effectLst/>
                <a:latin typeface="Amasis MT Pro Medium" panose="02040604050005020304" pitchFamily="18" charset="-18"/>
              </a:rPr>
              <a:t> v </a:t>
            </a:r>
            <a:r>
              <a:rPr lang="sk-SK" sz="2000" b="0" i="0" u="none" strike="noStrike" dirty="0">
                <a:effectLst/>
                <a:latin typeface="Amasis MT Pro Medium" panose="02040604050005020304" pitchFamily="18" charset="-18"/>
                <a:hlinkClick r:id="rId3" tooltip="Západná Európ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západnej Európe</a:t>
            </a:r>
            <a:r>
              <a:rPr lang="sk-SK" sz="2000" b="0" i="0" dirty="0">
                <a:effectLst/>
                <a:latin typeface="Amasis MT Pro Medium" panose="02040604050005020304" pitchFamily="18" charset="-18"/>
              </a:rPr>
              <a:t>. V ranom stredoveku mu vládli franské dynastie </a:t>
            </a:r>
            <a:r>
              <a:rPr lang="sk-SK" sz="2000" b="0" i="0" u="none" strike="noStrike" dirty="0" err="1">
                <a:effectLst/>
                <a:latin typeface="Amasis MT Pro Medium" panose="02040604050005020304" pitchFamily="18" charset="-18"/>
                <a:hlinkClick r:id="rId4" tooltip="Merovejovc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Merovejovcov</a:t>
            </a:r>
            <a:r>
              <a:rPr lang="sk-SK" sz="2000" b="0" i="0" dirty="0">
                <a:effectLst/>
                <a:latin typeface="Amasis MT Pro Medium" panose="02040604050005020304" pitchFamily="18" charset="-18"/>
              </a:rPr>
              <a:t> a </a:t>
            </a:r>
            <a:r>
              <a:rPr lang="sk-SK" sz="2000" b="0" i="0" u="none" strike="noStrike" dirty="0" err="1">
                <a:effectLst/>
                <a:latin typeface="Amasis MT Pro Medium" panose="02040604050005020304" pitchFamily="18" charset="-18"/>
                <a:hlinkClick r:id="rId5" tooltip="Karolovc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Karolovcov</a:t>
            </a:r>
            <a:r>
              <a:rPr lang="sk-SK" sz="2000" b="0" i="0" dirty="0">
                <a:effectLst/>
                <a:latin typeface="Amasis MT Pro Medium" panose="02040604050005020304" pitchFamily="18" charset="-18"/>
              </a:rPr>
              <a:t>. Bola jedným z posledných prežívajúcich germánskych kráľovstiev z obdobia </a:t>
            </a:r>
            <a:r>
              <a:rPr lang="sk-SK" sz="2000" b="0" i="0" u="none" strike="noStrike" dirty="0">
                <a:effectLst/>
                <a:latin typeface="Amasis MT Pro Medium" panose="02040604050005020304" pitchFamily="18" charset="-18"/>
                <a:hlinkClick r:id="rId6" tooltip="Sťahovanie národov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sťahovania národov</a:t>
            </a:r>
            <a:r>
              <a:rPr lang="sk-SK" sz="2000" b="0" i="0" dirty="0">
                <a:effectLst/>
                <a:latin typeface="Amasis MT Pro Medium" panose="02040604050005020304" pitchFamily="18" charset="-18"/>
              </a:rPr>
              <a:t>.</a:t>
            </a:r>
            <a:endParaRPr lang="sk-SK" sz="2000" dirty="0">
              <a:latin typeface="Amasis MT Pro Medium" panose="02040604050005020304" pitchFamily="18" charset="-18"/>
            </a:endParaRPr>
          </a:p>
        </p:txBody>
      </p:sp>
      <p:pic>
        <p:nvPicPr>
          <p:cNvPr id="3074" name="Picture 2" descr="Franská ríša – Stredoveká Európa">
            <a:extLst>
              <a:ext uri="{FF2B5EF4-FFF2-40B4-BE49-F238E27FC236}">
                <a16:creationId xmlns:a16="http://schemas.microsoft.com/office/drawing/2014/main" id="{9D7C6888-4330-6471-BB3F-E1BAAAE4E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541" y="277960"/>
            <a:ext cx="2881418" cy="382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812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C4086F5-5AAC-F692-73E3-87A47A652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4871247-19DD-A68E-C55D-3D547967F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107693"/>
            <a:ext cx="4305892" cy="1805111"/>
          </a:xfrm>
        </p:spPr>
        <p:txBody>
          <a:bodyPr anchor="ctr">
            <a:normAutofit/>
          </a:bodyPr>
          <a:lstStyle/>
          <a:p>
            <a:r>
              <a:rPr lang="sk-SK" dirty="0"/>
              <a:t>Vznik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51B06F-42FD-3E0A-3AA8-C51082644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V="1">
            <a:off x="-23526" y="-55243"/>
            <a:ext cx="6407229" cy="3479258"/>
          </a:xfrm>
          <a:custGeom>
            <a:avLst/>
            <a:gdLst>
              <a:gd name="connsiteX0" fmla="*/ 53408 w 6407229"/>
              <a:gd name="connsiteY0" fmla="*/ 3479258 h 3479258"/>
              <a:gd name="connsiteX1" fmla="*/ 6407229 w 6407229"/>
              <a:gd name="connsiteY1" fmla="*/ 3368352 h 3479258"/>
              <a:gd name="connsiteX2" fmla="*/ 2513111 w 6407229"/>
              <a:gd name="connsiteY2" fmla="*/ 401274 h 3479258"/>
              <a:gd name="connsiteX3" fmla="*/ 2468202 w 6407229"/>
              <a:gd name="connsiteY3" fmla="*/ 369022 h 3479258"/>
              <a:gd name="connsiteX4" fmla="*/ 1321050 w 6407229"/>
              <a:gd name="connsiteY4" fmla="*/ 613 h 3479258"/>
              <a:gd name="connsiteX5" fmla="*/ 1196752 w 6407229"/>
              <a:gd name="connsiteY5" fmla="*/ 1245 h 3479258"/>
              <a:gd name="connsiteX6" fmla="*/ 56027 w 6407229"/>
              <a:gd name="connsiteY6" fmla="*/ 376720 h 3479258"/>
              <a:gd name="connsiteX7" fmla="*/ 0 w 6407229"/>
              <a:gd name="connsiteY7" fmla="*/ 419528 h 3479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07229" h="3479258">
                <a:moveTo>
                  <a:pt x="53408" y="3479258"/>
                </a:moveTo>
                <a:lnTo>
                  <a:pt x="6407229" y="3368352"/>
                </a:lnTo>
                <a:lnTo>
                  <a:pt x="2513111" y="401274"/>
                </a:lnTo>
                <a:lnTo>
                  <a:pt x="2468202" y="369022"/>
                </a:lnTo>
                <a:cubicBezTo>
                  <a:pt x="2117855" y="130665"/>
                  <a:pt x="1719063" y="10130"/>
                  <a:pt x="1321050" y="613"/>
                </a:cubicBezTo>
                <a:cubicBezTo>
                  <a:pt x="1279590" y="-379"/>
                  <a:pt x="1238139" y="-165"/>
                  <a:pt x="1196752" y="1245"/>
                </a:cubicBezTo>
                <a:cubicBezTo>
                  <a:pt x="793227" y="14995"/>
                  <a:pt x="395796" y="142529"/>
                  <a:pt x="56027" y="376720"/>
                </a:cubicBezTo>
                <a:lnTo>
                  <a:pt x="0" y="419528"/>
                </a:lnTo>
                <a:close/>
              </a:path>
            </a:pathLst>
          </a:custGeom>
          <a:gradFill>
            <a:gsLst>
              <a:gs pos="32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F32190-1DF5-5FFF-D532-889495A9BE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740000" flipV="1">
            <a:off x="7884803" y="5010325"/>
            <a:ext cx="4324338" cy="1889417"/>
          </a:xfrm>
          <a:custGeom>
            <a:avLst/>
            <a:gdLst>
              <a:gd name="connsiteX0" fmla="*/ 26412 w 4324338"/>
              <a:gd name="connsiteY0" fmla="*/ 1889417 h 1889417"/>
              <a:gd name="connsiteX1" fmla="*/ 4324338 w 4324338"/>
              <a:gd name="connsiteY1" fmla="*/ 1814397 h 1889417"/>
              <a:gd name="connsiteX2" fmla="*/ 2459858 w 4324338"/>
              <a:gd name="connsiteY2" fmla="*/ 403264 h 1889417"/>
              <a:gd name="connsiteX3" fmla="*/ 2414726 w 4324338"/>
              <a:gd name="connsiteY3" fmla="*/ 370852 h 1889417"/>
              <a:gd name="connsiteX4" fmla="*/ 1261883 w 4324338"/>
              <a:gd name="connsiteY4" fmla="*/ 615 h 1889417"/>
              <a:gd name="connsiteX5" fmla="*/ 70385 w 4324338"/>
              <a:gd name="connsiteY5" fmla="*/ 326182 h 1889417"/>
              <a:gd name="connsiteX6" fmla="*/ 0 w 4324338"/>
              <a:gd name="connsiteY6" fmla="*/ 376291 h 188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4338" h="1889417">
                <a:moveTo>
                  <a:pt x="26412" y="1889417"/>
                </a:moveTo>
                <a:lnTo>
                  <a:pt x="4324338" y="1814397"/>
                </a:lnTo>
                <a:lnTo>
                  <a:pt x="2459858" y="403264"/>
                </a:lnTo>
                <a:lnTo>
                  <a:pt x="2414726" y="370852"/>
                </a:lnTo>
                <a:cubicBezTo>
                  <a:pt x="2062641" y="131313"/>
                  <a:pt x="1661870" y="10180"/>
                  <a:pt x="1261883" y="615"/>
                </a:cubicBezTo>
                <a:cubicBezTo>
                  <a:pt x="845229" y="-9347"/>
                  <a:pt x="429425" y="101751"/>
                  <a:pt x="70385" y="326182"/>
                </a:cubicBezTo>
                <a:lnTo>
                  <a:pt x="0" y="376291"/>
                </a:lnTo>
                <a:close/>
              </a:path>
            </a:pathLst>
          </a:custGeom>
          <a:gradFill>
            <a:gsLst>
              <a:gs pos="32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5106797-31DD-1688-EEFC-475E7B372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43000"/>
            <a:ext cx="4953000" cy="3829733"/>
          </a:xfrm>
        </p:spPr>
        <p:txBody>
          <a:bodyPr>
            <a:noAutofit/>
          </a:bodyPr>
          <a:lstStyle/>
          <a:p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Pôvodné jadro franských území v bývalej </a:t>
            </a:r>
            <a:r>
              <a:rPr lang="sk-SK" sz="1600" b="0" i="0" u="none" strike="noStrike" dirty="0" err="1">
                <a:effectLst/>
                <a:latin typeface="Amasis MT Pro Medium" panose="02040604050005020304" pitchFamily="18" charset="-18"/>
                <a:hlinkClick r:id="rId2" tooltip="Západorímska ríš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Západorímskej</a:t>
            </a:r>
            <a:r>
              <a:rPr lang="sk-SK" sz="1600" b="0" i="0" u="none" strike="noStrike" dirty="0">
                <a:effectLst/>
                <a:latin typeface="Amasis MT Pro Medium" panose="02040604050005020304" pitchFamily="18" charset="-18"/>
                <a:hlinkClick r:id="rId2" tooltip="Západorímska ríš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ríši</a:t>
            </a:r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 bolo blízko riek </a:t>
            </a:r>
            <a:r>
              <a:rPr lang="sk-SK" sz="1600" b="0" i="0" u="none" strike="noStrike" dirty="0">
                <a:effectLst/>
                <a:latin typeface="Amasis MT Pro Medium" panose="02040604050005020304" pitchFamily="18" charset="-18"/>
                <a:hlinkClick r:id="rId3" tooltip="Rý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Rýn</a:t>
            </a:r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 a </a:t>
            </a:r>
            <a:r>
              <a:rPr lang="sk-SK" sz="1600" b="0" i="0" u="none" strike="noStrike" dirty="0" err="1">
                <a:effectLst/>
                <a:latin typeface="Amasis MT Pro Medium" panose="02040604050005020304" pitchFamily="18" charset="-18"/>
                <a:hlinkClick r:id="rId4" tooltip="Mása (rieka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Mása</a:t>
            </a:r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 na severe, ale Frankovia ako </a:t>
            </a:r>
            <a:r>
              <a:rPr lang="sk-SK" sz="1600" b="0" i="0" u="none" strike="noStrike" dirty="0" err="1">
                <a:effectLst/>
                <a:latin typeface="Amasis MT Pro Medium" panose="02040604050005020304" pitchFamily="18" charset="-18"/>
                <a:hlinkClick r:id="rId5" tooltip="Chlodio (stránka neexistuje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Chlodio</a:t>
            </a:r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 a </a:t>
            </a:r>
            <a:r>
              <a:rPr lang="sk-SK" sz="1600" b="0" i="0" u="none" strike="noStrike" dirty="0" err="1">
                <a:effectLst/>
                <a:latin typeface="Amasis MT Pro Medium" panose="02040604050005020304" pitchFamily="18" charset="-18"/>
                <a:hlinkClick r:id="rId6" tooltip="Childerich I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Childerich</a:t>
            </a:r>
            <a:r>
              <a:rPr lang="sk-SK" sz="1600" b="0" i="0" u="none" strike="noStrike" dirty="0">
                <a:effectLst/>
                <a:latin typeface="Amasis MT Pro Medium" panose="02040604050005020304" pitchFamily="18" charset="-18"/>
                <a:hlinkClick r:id="rId6" tooltip="Childerich I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I.</a:t>
            </a:r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 rozšírili franskú vládu na územie dnešného severného Francúzska. Jedno kráľovstvo spájajúce všetkých Frankov založil </a:t>
            </a:r>
            <a:r>
              <a:rPr lang="sk-SK" sz="1600" b="0" i="0" u="none" strike="noStrike" dirty="0" err="1">
                <a:effectLst/>
                <a:latin typeface="Amasis MT Pro Medium" panose="02040604050005020304" pitchFamily="18" charset="-18"/>
                <a:hlinkClick r:id="rId7" tooltip="Chlodovik I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Chlodovik</a:t>
            </a:r>
            <a:r>
              <a:rPr lang="sk-SK" sz="1600" b="0" i="0" u="none" strike="noStrike" dirty="0">
                <a:effectLst/>
                <a:latin typeface="Amasis MT Pro Medium" panose="02040604050005020304" pitchFamily="18" charset="-18"/>
                <a:hlinkClick r:id="rId7" tooltip="Chlodovik I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I.</a:t>
            </a:r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, syn </a:t>
            </a:r>
            <a:r>
              <a:rPr lang="sk-SK" sz="1600" b="0" i="0" dirty="0" err="1">
                <a:effectLst/>
                <a:latin typeface="Amasis MT Pro Medium" panose="02040604050005020304" pitchFamily="18" charset="-18"/>
              </a:rPr>
              <a:t>Childerika</a:t>
            </a:r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, ktorý bol v roku 496 korunovaný za </a:t>
            </a:r>
            <a:r>
              <a:rPr lang="sk-SK" sz="1600" b="0" i="0" u="none" strike="noStrike" dirty="0">
                <a:effectLst/>
                <a:latin typeface="Amasis MT Pro Medium" panose="02040604050005020304" pitchFamily="18" charset="-18"/>
                <a:hlinkClick r:id="rId8" tooltip="Zoznam franských kráľov (stránka neexistuje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franského kráľa</a:t>
            </a:r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. Založil dynastiu </a:t>
            </a:r>
            <a:r>
              <a:rPr lang="sk-SK" sz="1600" b="0" i="0" dirty="0" err="1">
                <a:effectLst/>
                <a:latin typeface="Amasis MT Pro Medium" panose="02040604050005020304" pitchFamily="18" charset="-18"/>
              </a:rPr>
              <a:t>Merovejovcov</a:t>
            </a:r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, ktorú vystriedala karolínska dynastia. Za takmer nepretržitých vlád </a:t>
            </a:r>
            <a:r>
              <a:rPr lang="sk-SK" sz="1600" b="0" i="0" u="none" strike="noStrike" dirty="0">
                <a:effectLst/>
                <a:latin typeface="Amasis MT Pro Medium" panose="02040604050005020304" pitchFamily="18" charset="-18"/>
                <a:hlinkClick r:id="rId9" tooltip="Pipin II. Prostredný (stránka neexistuje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Pipina II. Prostredného</a:t>
            </a:r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, </a:t>
            </a:r>
            <a:r>
              <a:rPr lang="sk-SK" sz="1600" b="0" i="0" u="none" strike="noStrike" dirty="0">
                <a:effectLst/>
                <a:latin typeface="Amasis MT Pro Medium" panose="02040604050005020304" pitchFamily="18" charset="-18"/>
                <a:hlinkClick r:id="rId10" tooltip="Karol Mart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Karola </a:t>
            </a:r>
            <a:r>
              <a:rPr lang="sk-SK" sz="1600" b="0" i="0" u="none" strike="noStrike" dirty="0" err="1">
                <a:effectLst/>
                <a:latin typeface="Amasis MT Pro Medium" panose="02040604050005020304" pitchFamily="18" charset="-18"/>
                <a:hlinkClick r:id="rId10" tooltip="Karol Mart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Martela</a:t>
            </a:r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, </a:t>
            </a:r>
            <a:r>
              <a:rPr lang="sk-SK" sz="1600" b="0" i="0" u="none" strike="noStrike" dirty="0">
                <a:effectLst/>
                <a:latin typeface="Amasis MT Pro Medium" panose="02040604050005020304" pitchFamily="18" charset="-18"/>
                <a:hlinkClick r:id="rId11" tooltip="Pipin III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Pipina Krátkeho</a:t>
            </a:r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, </a:t>
            </a:r>
            <a:r>
              <a:rPr lang="sk-SK" sz="1600" b="0" i="0" u="none" strike="noStrike" dirty="0">
                <a:effectLst/>
                <a:latin typeface="Amasis MT Pro Medium" panose="02040604050005020304" pitchFamily="18" charset="-18"/>
                <a:hlinkClick r:id="rId12" tooltip="Karol Veľk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Karola Veľkého</a:t>
            </a:r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 a </a:t>
            </a:r>
            <a:r>
              <a:rPr lang="sk-SK" sz="1600" b="0" i="0" u="none" strike="noStrike" dirty="0">
                <a:effectLst/>
                <a:latin typeface="Amasis MT Pro Medium" panose="02040604050005020304" pitchFamily="18" charset="-18"/>
                <a:hlinkClick r:id="rId13" tooltip="Ľudovít I. Pobožn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Ľudovíta Pobožného</a:t>
            </a:r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 – otca, syna, vnuka, pravnuka a </a:t>
            </a:r>
            <a:r>
              <a:rPr lang="sk-SK" sz="1600" b="0" i="0" dirty="0" err="1">
                <a:effectLst/>
                <a:latin typeface="Amasis MT Pro Medium" panose="02040604050005020304" pitchFamily="18" charset="-18"/>
              </a:rPr>
              <a:t>prapravnuka</a:t>
            </a:r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 – bola zabezpečená najväčšia expanzia Franskej ríše začiatkom 9. storočia a v tomto bode sa označuje ako </a:t>
            </a:r>
            <a:r>
              <a:rPr lang="sk-SK" sz="1600" b="0" i="0" u="none" strike="noStrike" dirty="0">
                <a:effectLst/>
                <a:latin typeface="Amasis MT Pro Medium" panose="02040604050005020304" pitchFamily="18" charset="-18"/>
                <a:hlinkClick r:id="rId14" tooltip="Karolínska ríša (stránka neexistuje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karolínska ríša</a:t>
            </a:r>
            <a:r>
              <a:rPr lang="sk-SK" sz="1600" b="0" i="0" dirty="0">
                <a:effectLst/>
                <a:latin typeface="Amasis MT Pro Medium" panose="02040604050005020304" pitchFamily="18" charset="-18"/>
              </a:rPr>
              <a:t>.</a:t>
            </a:r>
            <a:endParaRPr lang="sk-SK" sz="1600" dirty="0">
              <a:latin typeface="Amasis MT Pro Medium" panose="02040604050005020304" pitchFamily="18" charset="-18"/>
            </a:endParaRPr>
          </a:p>
        </p:txBody>
      </p:sp>
      <p:pic>
        <p:nvPicPr>
          <p:cNvPr id="4098" name="Picture 2" descr="Franská ríša | datakabinet.sk">
            <a:extLst>
              <a:ext uri="{FF2B5EF4-FFF2-40B4-BE49-F238E27FC236}">
                <a16:creationId xmlns:a16="http://schemas.microsoft.com/office/drawing/2014/main" id="{14A992DD-F511-916B-F1AA-A745CCE6D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52303"/>
            <a:ext cx="5124137" cy="244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103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C4086F5-5AAC-F692-73E3-87A47A652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0202923-F716-56ED-B0EE-74B53C4CF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107693"/>
            <a:ext cx="4305892" cy="1805111"/>
          </a:xfrm>
        </p:spPr>
        <p:txBody>
          <a:bodyPr anchor="ctr">
            <a:normAutofit/>
          </a:bodyPr>
          <a:lstStyle/>
          <a:p>
            <a:r>
              <a:rPr lang="sk-SK" dirty="0"/>
              <a:t>Dejiny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51B06F-42FD-3E0A-3AA8-C51082644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V="1">
            <a:off x="-23526" y="-55243"/>
            <a:ext cx="6407229" cy="3479258"/>
          </a:xfrm>
          <a:custGeom>
            <a:avLst/>
            <a:gdLst>
              <a:gd name="connsiteX0" fmla="*/ 53408 w 6407229"/>
              <a:gd name="connsiteY0" fmla="*/ 3479258 h 3479258"/>
              <a:gd name="connsiteX1" fmla="*/ 6407229 w 6407229"/>
              <a:gd name="connsiteY1" fmla="*/ 3368352 h 3479258"/>
              <a:gd name="connsiteX2" fmla="*/ 2513111 w 6407229"/>
              <a:gd name="connsiteY2" fmla="*/ 401274 h 3479258"/>
              <a:gd name="connsiteX3" fmla="*/ 2468202 w 6407229"/>
              <a:gd name="connsiteY3" fmla="*/ 369022 h 3479258"/>
              <a:gd name="connsiteX4" fmla="*/ 1321050 w 6407229"/>
              <a:gd name="connsiteY4" fmla="*/ 613 h 3479258"/>
              <a:gd name="connsiteX5" fmla="*/ 1196752 w 6407229"/>
              <a:gd name="connsiteY5" fmla="*/ 1245 h 3479258"/>
              <a:gd name="connsiteX6" fmla="*/ 56027 w 6407229"/>
              <a:gd name="connsiteY6" fmla="*/ 376720 h 3479258"/>
              <a:gd name="connsiteX7" fmla="*/ 0 w 6407229"/>
              <a:gd name="connsiteY7" fmla="*/ 419528 h 3479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07229" h="3479258">
                <a:moveTo>
                  <a:pt x="53408" y="3479258"/>
                </a:moveTo>
                <a:lnTo>
                  <a:pt x="6407229" y="3368352"/>
                </a:lnTo>
                <a:lnTo>
                  <a:pt x="2513111" y="401274"/>
                </a:lnTo>
                <a:lnTo>
                  <a:pt x="2468202" y="369022"/>
                </a:lnTo>
                <a:cubicBezTo>
                  <a:pt x="2117855" y="130665"/>
                  <a:pt x="1719063" y="10130"/>
                  <a:pt x="1321050" y="613"/>
                </a:cubicBezTo>
                <a:cubicBezTo>
                  <a:pt x="1279590" y="-379"/>
                  <a:pt x="1238139" y="-165"/>
                  <a:pt x="1196752" y="1245"/>
                </a:cubicBezTo>
                <a:cubicBezTo>
                  <a:pt x="793227" y="14995"/>
                  <a:pt x="395796" y="142529"/>
                  <a:pt x="56027" y="376720"/>
                </a:cubicBezTo>
                <a:lnTo>
                  <a:pt x="0" y="419528"/>
                </a:lnTo>
                <a:close/>
              </a:path>
            </a:pathLst>
          </a:custGeom>
          <a:gradFill>
            <a:gsLst>
              <a:gs pos="32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F32190-1DF5-5FFF-D532-889495A9BE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740000" flipV="1">
            <a:off x="7884803" y="5010325"/>
            <a:ext cx="4324338" cy="1889417"/>
          </a:xfrm>
          <a:custGeom>
            <a:avLst/>
            <a:gdLst>
              <a:gd name="connsiteX0" fmla="*/ 26412 w 4324338"/>
              <a:gd name="connsiteY0" fmla="*/ 1889417 h 1889417"/>
              <a:gd name="connsiteX1" fmla="*/ 4324338 w 4324338"/>
              <a:gd name="connsiteY1" fmla="*/ 1814397 h 1889417"/>
              <a:gd name="connsiteX2" fmla="*/ 2459858 w 4324338"/>
              <a:gd name="connsiteY2" fmla="*/ 403264 h 1889417"/>
              <a:gd name="connsiteX3" fmla="*/ 2414726 w 4324338"/>
              <a:gd name="connsiteY3" fmla="*/ 370852 h 1889417"/>
              <a:gd name="connsiteX4" fmla="*/ 1261883 w 4324338"/>
              <a:gd name="connsiteY4" fmla="*/ 615 h 1889417"/>
              <a:gd name="connsiteX5" fmla="*/ 70385 w 4324338"/>
              <a:gd name="connsiteY5" fmla="*/ 326182 h 1889417"/>
              <a:gd name="connsiteX6" fmla="*/ 0 w 4324338"/>
              <a:gd name="connsiteY6" fmla="*/ 376291 h 188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4338" h="1889417">
                <a:moveTo>
                  <a:pt x="26412" y="1889417"/>
                </a:moveTo>
                <a:lnTo>
                  <a:pt x="4324338" y="1814397"/>
                </a:lnTo>
                <a:lnTo>
                  <a:pt x="2459858" y="403264"/>
                </a:lnTo>
                <a:lnTo>
                  <a:pt x="2414726" y="370852"/>
                </a:lnTo>
                <a:cubicBezTo>
                  <a:pt x="2062641" y="131313"/>
                  <a:pt x="1661870" y="10180"/>
                  <a:pt x="1261883" y="615"/>
                </a:cubicBezTo>
                <a:cubicBezTo>
                  <a:pt x="845229" y="-9347"/>
                  <a:pt x="429425" y="101751"/>
                  <a:pt x="70385" y="326182"/>
                </a:cubicBezTo>
                <a:lnTo>
                  <a:pt x="0" y="376291"/>
                </a:lnTo>
                <a:close/>
              </a:path>
            </a:pathLst>
          </a:custGeom>
          <a:gradFill>
            <a:gsLst>
              <a:gs pos="32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8D44EBB-95B1-23BF-C97A-F372DE655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43000"/>
            <a:ext cx="4953000" cy="3829733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Za vlastného zakladateľa Franskej ríše (</a:t>
            </a:r>
            <a:r>
              <a:rPr lang="sk-SK" sz="1900" b="0" i="0" u="none" strike="noStrike" dirty="0">
                <a:effectLst/>
                <a:latin typeface="Amasis MT Pro Medium" panose="02040604050005020304" pitchFamily="18" charset="-18"/>
                <a:hlinkClick r:id="rId2" tooltip="48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486</a:t>
            </a:r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) sa považuje </a:t>
            </a:r>
            <a:r>
              <a:rPr lang="sk-SK" sz="1900" b="0" i="0" u="none" strike="noStrike" dirty="0" err="1">
                <a:effectLst/>
                <a:latin typeface="Amasis MT Pro Medium" panose="02040604050005020304" pitchFamily="18" charset="-18"/>
                <a:hlinkClick r:id="rId3" tooltip="Chlodovik I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Chlodovik</a:t>
            </a:r>
            <a:r>
              <a:rPr lang="sk-SK" sz="1900" b="0" i="0" u="none" strike="noStrike" dirty="0">
                <a:effectLst/>
                <a:latin typeface="Amasis MT Pro Medium" panose="02040604050005020304" pitchFamily="18" charset="-18"/>
                <a:hlinkClick r:id="rId3" tooltip="Chlodovik I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I.</a:t>
            </a:r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 (</a:t>
            </a:r>
            <a:r>
              <a:rPr lang="sk-SK" sz="1900" b="0" i="0" u="none" strike="noStrike" dirty="0">
                <a:effectLst/>
                <a:latin typeface="Amasis MT Pro Medium" panose="02040604050005020304" pitchFamily="18" charset="-18"/>
                <a:hlinkClick r:id="rId4" tooltip="48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481</a:t>
            </a:r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—</a:t>
            </a:r>
            <a:r>
              <a:rPr lang="sk-SK" sz="1900" b="0" i="0" u="none" strike="noStrike" dirty="0">
                <a:effectLst/>
                <a:latin typeface="Amasis MT Pro Medium" panose="02040604050005020304" pitchFamily="18" charset="-18"/>
                <a:hlinkClick r:id="rId5" tooltip="5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511</a:t>
            </a:r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), súčasne zakladateľ dynastie </a:t>
            </a:r>
            <a:r>
              <a:rPr lang="sk-SK" sz="1900" b="0" i="0" u="none" strike="noStrike" dirty="0" err="1">
                <a:effectLst/>
                <a:latin typeface="Amasis MT Pro Medium" panose="02040604050005020304" pitchFamily="18" charset="-18"/>
                <a:hlinkClick r:id="rId6" tooltip="Merovejovc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Merovejovcov</a:t>
            </a:r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. Po jeho smrti si ríšu rozdelili medzi sebou jeho synovia (</a:t>
            </a:r>
            <a:r>
              <a:rPr lang="sk-SK" sz="1900" b="0" i="0" u="none" strike="noStrike" dirty="0" err="1">
                <a:effectLst/>
                <a:latin typeface="Amasis MT Pro Medium" panose="02040604050005020304" pitchFamily="18" charset="-18"/>
                <a:hlinkClick r:id="rId7" tooltip="Neustria (stránka neexistuje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Neustria</a:t>
            </a:r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, severozápadná časť Galie s </a:t>
            </a:r>
            <a:r>
              <a:rPr lang="sk-SK" sz="1900" b="0" i="0" u="none" strike="noStrike" dirty="0">
                <a:effectLst/>
                <a:latin typeface="Amasis MT Pro Medium" panose="02040604050005020304" pitchFamily="18" charset="-18"/>
                <a:hlinkClick r:id="rId8" tooltip="Paríž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Parížom</a:t>
            </a:r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; </a:t>
            </a:r>
            <a:r>
              <a:rPr lang="sk-SK" sz="1900" b="0" i="0" u="none" strike="noStrike" dirty="0" err="1">
                <a:effectLst/>
                <a:latin typeface="Amasis MT Pro Medium" panose="02040604050005020304" pitchFamily="18" charset="-18"/>
                <a:hlinkClick r:id="rId9" tooltip="Austrázi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Austrázia</a:t>
            </a:r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, severovýchodná časť Francúzska; </a:t>
            </a:r>
            <a:r>
              <a:rPr lang="sk-SK" sz="1900" b="0" i="0" u="none" strike="noStrike" dirty="0">
                <a:effectLst/>
                <a:latin typeface="Amasis MT Pro Medium" panose="02040604050005020304" pitchFamily="18" charset="-18"/>
                <a:hlinkClick r:id="rId10" tooltip="Burgundsk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Burgundsko</a:t>
            </a:r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).</a:t>
            </a:r>
          </a:p>
          <a:p>
            <a:pPr algn="l"/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V prvej polovici </a:t>
            </a:r>
            <a:r>
              <a:rPr lang="sk-SK" sz="1900" b="0" i="0" u="none" strike="noStrike" dirty="0">
                <a:effectLst/>
                <a:latin typeface="Amasis MT Pro Medium" panose="02040604050005020304" pitchFamily="18" charset="-18"/>
                <a:hlinkClick r:id="rId11" tooltip="6. storoči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6. storočia</a:t>
            </a:r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 sa Franská ríša rozprestierala už na celom území dnešného </a:t>
            </a:r>
            <a:r>
              <a:rPr lang="sk-SK" sz="1900" b="0" i="0" u="none" strike="noStrike" dirty="0">
                <a:effectLst/>
                <a:latin typeface="Amasis MT Pro Medium" panose="02040604050005020304" pitchFamily="18" charset="-18"/>
                <a:hlinkClick r:id="rId12" tooltip="Francúzsk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Francúzska</a:t>
            </a:r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 a západnej časti </a:t>
            </a:r>
            <a:r>
              <a:rPr lang="sk-SK" sz="1900" b="0" i="0" u="none" strike="noStrike" dirty="0">
                <a:effectLst/>
                <a:latin typeface="Amasis MT Pro Medium" panose="02040604050005020304" pitchFamily="18" charset="-18"/>
                <a:hlinkClick r:id="rId13" tooltip="Nemeck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Nemecka</a:t>
            </a:r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. V </a:t>
            </a:r>
            <a:r>
              <a:rPr lang="sk-SK" sz="1900" b="0" i="0" u="none" strike="noStrike" dirty="0">
                <a:effectLst/>
                <a:latin typeface="Amasis MT Pro Medium" panose="02040604050005020304" pitchFamily="18" charset="-18"/>
                <a:hlinkClick r:id="rId14" tooltip="7. storoči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7. storočí</a:t>
            </a:r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 stratili franskí králi (z rodu </a:t>
            </a:r>
            <a:r>
              <a:rPr lang="sk-SK" sz="1900" b="0" i="0" dirty="0" err="1">
                <a:effectLst/>
                <a:latin typeface="Amasis MT Pro Medium" panose="02040604050005020304" pitchFamily="18" charset="-18"/>
              </a:rPr>
              <a:t>Merovejovcov</a:t>
            </a:r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) faktickú moc a skutočnými vládcami sa stali </a:t>
            </a:r>
            <a:r>
              <a:rPr lang="sk-SK" sz="1900" b="0" i="0" u="none" strike="noStrike" dirty="0">
                <a:effectLst/>
                <a:latin typeface="Amasis MT Pro Medium" panose="02040604050005020304" pitchFamily="18" charset="-18"/>
                <a:hlinkClick r:id="rId15" tooltip="Majordó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Majordómovia</a:t>
            </a:r>
            <a:r>
              <a:rPr lang="sk-SK" sz="1900" b="0" i="0" dirty="0">
                <a:effectLst/>
                <a:latin typeface="Amasis MT Pro Medium" panose="02040604050005020304" pitchFamily="18" charset="-18"/>
              </a:rPr>
              <a:t>.</a:t>
            </a:r>
          </a:p>
          <a:p>
            <a:endParaRPr lang="sk-SK" dirty="0"/>
          </a:p>
        </p:txBody>
      </p:sp>
      <p:pic>
        <p:nvPicPr>
          <p:cNvPr id="5122" name="Picture 2" descr="Franska revolutionen: Här får du den stora överblicken ...">
            <a:extLst>
              <a:ext uri="{FF2B5EF4-FFF2-40B4-BE49-F238E27FC236}">
                <a16:creationId xmlns:a16="http://schemas.microsoft.com/office/drawing/2014/main" id="{72C2D619-87B6-71C2-48EF-0D2E63FF0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97" y="945196"/>
            <a:ext cx="5562994" cy="27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063577F-2949-C31E-B4B0-5E250230F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7E4A51B-BAF6-3729-A2C0-89331F2FB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0365" y="-318"/>
            <a:ext cx="5907885" cy="3479046"/>
          </a:xfrm>
          <a:custGeom>
            <a:avLst/>
            <a:gdLst>
              <a:gd name="connsiteX0" fmla="*/ 5171297 w 5907885"/>
              <a:gd name="connsiteY0" fmla="*/ 284 h 3479046"/>
              <a:gd name="connsiteX1" fmla="*/ 5813217 w 5907885"/>
              <a:gd name="connsiteY1" fmla="*/ 114238 h 3479046"/>
              <a:gd name="connsiteX2" fmla="*/ 5907885 w 5907885"/>
              <a:gd name="connsiteY2" fmla="*/ 151524 h 3479046"/>
              <a:gd name="connsiteX3" fmla="*/ 5907885 w 5907885"/>
              <a:gd name="connsiteY3" fmla="*/ 3479046 h 3479046"/>
              <a:gd name="connsiteX4" fmla="*/ 0 w 5907885"/>
              <a:gd name="connsiteY4" fmla="*/ 3479046 h 3479046"/>
              <a:gd name="connsiteX5" fmla="*/ 3916974 w 5907885"/>
              <a:gd name="connsiteY5" fmla="*/ 405504 h 3479046"/>
              <a:gd name="connsiteX6" fmla="*/ 3959456 w 5907885"/>
              <a:gd name="connsiteY6" fmla="*/ 373857 h 3479046"/>
              <a:gd name="connsiteX7" fmla="*/ 5052215 w 5907885"/>
              <a:gd name="connsiteY7" fmla="*/ 1756 h 3479046"/>
              <a:gd name="connsiteX8" fmla="*/ 5171297 w 5907885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07885" h="3479046">
                <a:moveTo>
                  <a:pt x="5171297" y="284"/>
                </a:moveTo>
                <a:cubicBezTo>
                  <a:pt x="5389485" y="3908"/>
                  <a:pt x="5606422" y="42249"/>
                  <a:pt x="5813217" y="114238"/>
                </a:cubicBezTo>
                <a:lnTo>
                  <a:pt x="5907885" y="151524"/>
                </a:lnTo>
                <a:lnTo>
                  <a:pt x="5907885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40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1C8698F-33DA-320D-BD86-B7C3C15DF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1" y="1143000"/>
            <a:ext cx="5029199" cy="10617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Základné informácie</a:t>
            </a:r>
            <a:endParaRPr lang="en-US"/>
          </a:p>
        </p:txBody>
      </p:sp>
      <p:graphicFrame>
        <p:nvGraphicFramePr>
          <p:cNvPr id="4" name="Zástupný objekt pre obsah 3">
            <a:extLst>
              <a:ext uri="{FF2B5EF4-FFF2-40B4-BE49-F238E27FC236}">
                <a16:creationId xmlns:a16="http://schemas.microsoft.com/office/drawing/2014/main" id="{2D710D84-53EE-7F8F-03D2-1636848C0F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0200146"/>
              </p:ext>
            </p:extLst>
          </p:nvPr>
        </p:nvGraphicFramePr>
        <p:xfrm>
          <a:off x="3214526" y="2595880"/>
          <a:ext cx="7479989" cy="3672996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037002">
                  <a:extLst>
                    <a:ext uri="{9D8B030D-6E8A-4147-A177-3AD203B41FA5}">
                      <a16:colId xmlns:a16="http://schemas.microsoft.com/office/drawing/2014/main" val="2520205487"/>
                    </a:ext>
                  </a:extLst>
                </a:gridCol>
                <a:gridCol w="4447123">
                  <a:extLst>
                    <a:ext uri="{9D8B030D-6E8A-4147-A177-3AD203B41FA5}">
                      <a16:colId xmlns:a16="http://schemas.microsoft.com/office/drawing/2014/main" val="3955258168"/>
                    </a:ext>
                  </a:extLst>
                </a:gridCol>
                <a:gridCol w="995864">
                  <a:extLst>
                    <a:ext uri="{9D8B030D-6E8A-4147-A177-3AD203B41FA5}">
                      <a16:colId xmlns:a16="http://schemas.microsoft.com/office/drawing/2014/main" val="4219418233"/>
                    </a:ext>
                  </a:extLst>
                </a:gridCol>
              </a:tblGrid>
              <a:tr h="346569">
                <a:tc>
                  <a:txBody>
                    <a:bodyPr/>
                    <a:lstStyle/>
                    <a:p>
                      <a:r>
                        <a:rPr lang="sk-SK" sz="2100" u="none" strike="noStrike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  <a:hlinkClick r:id="rId2" tooltip="Hlavné mesto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Hlavné mesto</a:t>
                      </a:r>
                      <a:endParaRPr lang="sk-SK" sz="2100">
                        <a:solidFill>
                          <a:schemeClr val="tx1"/>
                        </a:solidFill>
                        <a:effectLst/>
                        <a:latin typeface="Amasis MT Pro Medium" panose="02040604050005020304" pitchFamily="18" charset="-1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fr-FR" sz="2100" u="none" strike="noStrike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  <a:hlinkClick r:id="rId3" tooltip="Tournai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Tournai</a:t>
                      </a:r>
                      <a:r>
                        <a:rPr lang="fr-FR" sz="2100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</a:rPr>
                        <a:t> (431 - 508), </a:t>
                      </a:r>
                      <a:r>
                        <a:rPr lang="fr-FR" sz="2100" u="none" strike="noStrike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  <a:hlinkClick r:id="rId4" tooltip="Paríž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Paríž</a:t>
                      </a:r>
                      <a:r>
                        <a:rPr lang="fr-FR" sz="2100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</a:rPr>
                        <a:t> (508 - 768)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sk-SK" sz="2100">
                        <a:solidFill>
                          <a:schemeClr val="tx1"/>
                        </a:solidFill>
                        <a:latin typeface="Amasis MT Pro Medium" panose="02040604050005020304" pitchFamily="18" charset="-18"/>
                      </a:endParaRPr>
                    </a:p>
                  </a:txBody>
                  <a:tcPr marL="105654" marR="105654" marT="52827" marB="52827"/>
                </a:tc>
                <a:extLst>
                  <a:ext uri="{0D108BD9-81ED-4DB2-BD59-A6C34878D82A}">
                    <a16:rowId xmlns:a16="http://schemas.microsoft.com/office/drawing/2014/main" val="3019114482"/>
                  </a:ext>
                </a:extLst>
              </a:tr>
              <a:tr h="346569">
                <a:tc>
                  <a:txBody>
                    <a:bodyPr/>
                    <a:lstStyle/>
                    <a:p>
                      <a:r>
                        <a:rPr lang="sk-SK" sz="2100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</a:rPr>
                        <a:t>Rozloha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sk-SK" sz="2100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</a:rPr>
                        <a:t>1 000 000 km²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sk-SK" sz="2100">
                        <a:solidFill>
                          <a:schemeClr val="tx1"/>
                        </a:solidFill>
                        <a:latin typeface="Amasis MT Pro Medium" panose="02040604050005020304" pitchFamily="18" charset="-18"/>
                      </a:endParaRPr>
                    </a:p>
                  </a:txBody>
                  <a:tcPr marL="105654" marR="105654" marT="52827" marB="52827"/>
                </a:tc>
                <a:extLst>
                  <a:ext uri="{0D108BD9-81ED-4DB2-BD59-A6C34878D82A}">
                    <a16:rowId xmlns:a16="http://schemas.microsoft.com/office/drawing/2014/main" val="2273148130"/>
                  </a:ext>
                </a:extLst>
              </a:tr>
              <a:tr h="346569">
                <a:tc gridSpan="3">
                  <a:txBody>
                    <a:bodyPr/>
                    <a:lstStyle/>
                    <a:p>
                      <a:pPr algn="ctr"/>
                      <a:r>
                        <a:rPr lang="sk-SK" sz="2100" b="1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</a:rPr>
                        <a:t>Obyvateľstvo</a:t>
                      </a:r>
                      <a:endParaRPr lang="sk-SK" sz="2100">
                        <a:solidFill>
                          <a:schemeClr val="tx1"/>
                        </a:solidFill>
                        <a:effectLst/>
                        <a:latin typeface="Amasis MT Pro Medium" panose="02040604050005020304" pitchFamily="18" charset="-18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210829"/>
                  </a:ext>
                </a:extLst>
              </a:tr>
              <a:tr h="346569">
                <a:tc>
                  <a:txBody>
                    <a:bodyPr/>
                    <a:lstStyle/>
                    <a:p>
                      <a:r>
                        <a:rPr lang="sk-SK" sz="2100" u="none" strike="noStrike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  <a:hlinkClick r:id="rId5" tooltip="Jazyk (jazykoveda)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Jazyky</a:t>
                      </a:r>
                      <a:endParaRPr lang="sk-SK" sz="2100">
                        <a:solidFill>
                          <a:schemeClr val="tx1"/>
                        </a:solidFill>
                        <a:effectLst/>
                        <a:latin typeface="Amasis MT Pro Medium" panose="02040604050005020304" pitchFamily="18" charset="-1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sk-SK" sz="2100" u="none" strike="noStrike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  <a:hlinkClick r:id="rId6" tooltip="Germánske jazyky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germánske</a:t>
                      </a:r>
                      <a:r>
                        <a:rPr lang="sk-SK" sz="2100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</a:rPr>
                        <a:t>, </a:t>
                      </a:r>
                      <a:r>
                        <a:rPr lang="sk-SK" sz="2100" u="none" strike="noStrike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  <a:hlinkClick r:id="rId7" tooltip="Slovanské jazyky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slovanské</a:t>
                      </a:r>
                      <a:r>
                        <a:rPr lang="sk-SK" sz="2100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</a:rPr>
                        <a:t>, taliančina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sk-SK" sz="2100">
                        <a:solidFill>
                          <a:schemeClr val="tx1"/>
                        </a:solidFill>
                        <a:latin typeface="Amasis MT Pro Medium" panose="02040604050005020304" pitchFamily="18" charset="-18"/>
                      </a:endParaRPr>
                    </a:p>
                  </a:txBody>
                  <a:tcPr marL="105654" marR="105654" marT="52827" marB="52827"/>
                </a:tc>
                <a:extLst>
                  <a:ext uri="{0D108BD9-81ED-4DB2-BD59-A6C34878D82A}">
                    <a16:rowId xmlns:a16="http://schemas.microsoft.com/office/drawing/2014/main" val="3020189840"/>
                  </a:ext>
                </a:extLst>
              </a:tr>
              <a:tr h="346569">
                <a:tc gridSpan="3">
                  <a:txBody>
                    <a:bodyPr/>
                    <a:lstStyle/>
                    <a:p>
                      <a:pPr algn="ctr"/>
                      <a:r>
                        <a:rPr lang="sk-SK" sz="2100" b="1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</a:rPr>
                        <a:t>Štátny útvar</a:t>
                      </a:r>
                      <a:endParaRPr lang="sk-SK" sz="2100">
                        <a:solidFill>
                          <a:schemeClr val="tx1"/>
                        </a:solidFill>
                        <a:effectLst/>
                        <a:latin typeface="Amasis MT Pro Medium" panose="02040604050005020304" pitchFamily="18" charset="-18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82500"/>
                  </a:ext>
                </a:extLst>
              </a:tr>
              <a:tr h="346569">
                <a:tc>
                  <a:txBody>
                    <a:bodyPr/>
                    <a:lstStyle/>
                    <a:p>
                      <a:r>
                        <a:rPr lang="sk-SK" sz="2100" u="none" strike="noStrike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  <a:hlinkClick r:id="rId8" tooltip="Zoznam foriem vlády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Štátne zriadenie</a:t>
                      </a:r>
                      <a:endParaRPr lang="sk-SK" sz="2100">
                        <a:solidFill>
                          <a:schemeClr val="tx1"/>
                        </a:solidFill>
                        <a:effectLst/>
                        <a:latin typeface="Amasis MT Pro Medium" panose="02040604050005020304" pitchFamily="18" charset="-1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sk-SK" sz="2100" u="none" strike="noStrike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  <a:hlinkClick r:id="rId9" tooltip="Monarchia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monarchia</a:t>
                      </a:r>
                      <a:endParaRPr lang="sk-SK" sz="2100">
                        <a:solidFill>
                          <a:schemeClr val="tx1"/>
                        </a:solidFill>
                        <a:effectLst/>
                        <a:latin typeface="Amasis MT Pro Medium" panose="02040604050005020304" pitchFamily="18" charset="-1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sk-SK" sz="2100">
                        <a:solidFill>
                          <a:schemeClr val="tx1"/>
                        </a:solidFill>
                        <a:latin typeface="Amasis MT Pro Medium" panose="02040604050005020304" pitchFamily="18" charset="-18"/>
                      </a:endParaRPr>
                    </a:p>
                  </a:txBody>
                  <a:tcPr marL="105654" marR="105654" marT="52827" marB="52827"/>
                </a:tc>
                <a:extLst>
                  <a:ext uri="{0D108BD9-81ED-4DB2-BD59-A6C34878D82A}">
                    <a16:rowId xmlns:a16="http://schemas.microsoft.com/office/drawing/2014/main" val="599407865"/>
                  </a:ext>
                </a:extLst>
              </a:tr>
              <a:tr h="346569">
                <a:tc>
                  <a:txBody>
                    <a:bodyPr/>
                    <a:lstStyle/>
                    <a:p>
                      <a:r>
                        <a:rPr lang="sk-SK" sz="2100" u="none" strike="noStrike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  <a:hlinkClick r:id="rId10" tooltip="Menová jednotka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Mena</a:t>
                      </a:r>
                      <a:endParaRPr lang="sk-SK" sz="2100">
                        <a:solidFill>
                          <a:schemeClr val="tx1"/>
                        </a:solidFill>
                        <a:effectLst/>
                        <a:latin typeface="Amasis MT Pro Medium" panose="02040604050005020304" pitchFamily="18" charset="-1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sk-SK" sz="2100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</a:rPr>
                        <a:t>Byzantské mince, denár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sk-SK" sz="2100">
                        <a:solidFill>
                          <a:schemeClr val="tx1"/>
                        </a:solidFill>
                        <a:latin typeface="Amasis MT Pro Medium" panose="02040604050005020304" pitchFamily="18" charset="-18"/>
                      </a:endParaRPr>
                    </a:p>
                  </a:txBody>
                  <a:tcPr marL="105654" marR="105654" marT="52827" marB="52827"/>
                </a:tc>
                <a:extLst>
                  <a:ext uri="{0D108BD9-81ED-4DB2-BD59-A6C34878D82A}">
                    <a16:rowId xmlns:a16="http://schemas.microsoft.com/office/drawing/2014/main" val="2657766074"/>
                  </a:ext>
                </a:extLst>
              </a:tr>
              <a:tr h="346569">
                <a:tc>
                  <a:txBody>
                    <a:bodyPr/>
                    <a:lstStyle/>
                    <a:p>
                      <a:r>
                        <a:rPr lang="sk-SK" sz="2100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</a:rPr>
                        <a:t>Vznik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sk-SK" sz="2100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</a:rPr>
                        <a:t>5. storočie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sk-SK" sz="2100">
                        <a:solidFill>
                          <a:schemeClr val="tx1"/>
                        </a:solidFill>
                        <a:latin typeface="Amasis MT Pro Medium" panose="02040604050005020304" pitchFamily="18" charset="-18"/>
                      </a:endParaRPr>
                    </a:p>
                  </a:txBody>
                  <a:tcPr marL="105654" marR="105654" marT="52827" marB="52827"/>
                </a:tc>
                <a:extLst>
                  <a:ext uri="{0D108BD9-81ED-4DB2-BD59-A6C34878D82A}">
                    <a16:rowId xmlns:a16="http://schemas.microsoft.com/office/drawing/2014/main" val="2517094438"/>
                  </a:ext>
                </a:extLst>
              </a:tr>
              <a:tr h="346569">
                <a:tc>
                  <a:txBody>
                    <a:bodyPr/>
                    <a:lstStyle/>
                    <a:p>
                      <a:r>
                        <a:rPr lang="sk-SK" sz="2100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</a:rPr>
                        <a:t>Zánik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sk-SK" sz="2100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</a:rPr>
                        <a:t>843 </a:t>
                      </a:r>
                      <a:r>
                        <a:rPr lang="sk-SK" sz="2100" u="none" strike="noStrike">
                          <a:solidFill>
                            <a:schemeClr val="tx1"/>
                          </a:solidFill>
                          <a:effectLst/>
                          <a:latin typeface="Amasis MT Pro Medium" panose="02040604050005020304" pitchFamily="18" charset="-18"/>
                          <a:hlinkClick r:id="rId11" tooltip="Verdunská zmluva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Verdunská zmluva</a:t>
                      </a:r>
                      <a:endParaRPr lang="sk-SK" sz="2100">
                        <a:solidFill>
                          <a:schemeClr val="tx1"/>
                        </a:solidFill>
                        <a:effectLst/>
                        <a:latin typeface="Amasis MT Pro Medium" panose="02040604050005020304" pitchFamily="18" charset="-1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sk-SK" sz="2100">
                        <a:solidFill>
                          <a:schemeClr val="tx1"/>
                        </a:solidFill>
                        <a:latin typeface="Amasis MT Pro Medium" panose="02040604050005020304" pitchFamily="18" charset="-18"/>
                      </a:endParaRPr>
                    </a:p>
                  </a:txBody>
                  <a:tcPr marL="105654" marR="105654" marT="52827" marB="52827"/>
                </a:tc>
                <a:extLst>
                  <a:ext uri="{0D108BD9-81ED-4DB2-BD59-A6C34878D82A}">
                    <a16:rowId xmlns:a16="http://schemas.microsoft.com/office/drawing/2014/main" val="3402561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5383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C4086F5-5AAC-F692-73E3-87A47A652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51B06F-42FD-3E0A-3AA8-C51082644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V="1">
            <a:off x="-23526" y="-55243"/>
            <a:ext cx="6407229" cy="3479258"/>
          </a:xfrm>
          <a:custGeom>
            <a:avLst/>
            <a:gdLst>
              <a:gd name="connsiteX0" fmla="*/ 53408 w 6407229"/>
              <a:gd name="connsiteY0" fmla="*/ 3479258 h 3479258"/>
              <a:gd name="connsiteX1" fmla="*/ 6407229 w 6407229"/>
              <a:gd name="connsiteY1" fmla="*/ 3368352 h 3479258"/>
              <a:gd name="connsiteX2" fmla="*/ 2513111 w 6407229"/>
              <a:gd name="connsiteY2" fmla="*/ 401274 h 3479258"/>
              <a:gd name="connsiteX3" fmla="*/ 2468202 w 6407229"/>
              <a:gd name="connsiteY3" fmla="*/ 369022 h 3479258"/>
              <a:gd name="connsiteX4" fmla="*/ 1321050 w 6407229"/>
              <a:gd name="connsiteY4" fmla="*/ 613 h 3479258"/>
              <a:gd name="connsiteX5" fmla="*/ 1196752 w 6407229"/>
              <a:gd name="connsiteY5" fmla="*/ 1245 h 3479258"/>
              <a:gd name="connsiteX6" fmla="*/ 56027 w 6407229"/>
              <a:gd name="connsiteY6" fmla="*/ 376720 h 3479258"/>
              <a:gd name="connsiteX7" fmla="*/ 0 w 6407229"/>
              <a:gd name="connsiteY7" fmla="*/ 419528 h 3479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07229" h="3479258">
                <a:moveTo>
                  <a:pt x="53408" y="3479258"/>
                </a:moveTo>
                <a:lnTo>
                  <a:pt x="6407229" y="3368352"/>
                </a:lnTo>
                <a:lnTo>
                  <a:pt x="2513111" y="401274"/>
                </a:lnTo>
                <a:lnTo>
                  <a:pt x="2468202" y="369022"/>
                </a:lnTo>
                <a:cubicBezTo>
                  <a:pt x="2117855" y="130665"/>
                  <a:pt x="1719063" y="10130"/>
                  <a:pt x="1321050" y="613"/>
                </a:cubicBezTo>
                <a:cubicBezTo>
                  <a:pt x="1279590" y="-379"/>
                  <a:pt x="1238139" y="-165"/>
                  <a:pt x="1196752" y="1245"/>
                </a:cubicBezTo>
                <a:cubicBezTo>
                  <a:pt x="793227" y="14995"/>
                  <a:pt x="395796" y="142529"/>
                  <a:pt x="56027" y="376720"/>
                </a:cubicBezTo>
                <a:lnTo>
                  <a:pt x="0" y="419528"/>
                </a:lnTo>
                <a:close/>
              </a:path>
            </a:pathLst>
          </a:custGeom>
          <a:gradFill>
            <a:gsLst>
              <a:gs pos="32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F32190-1DF5-5FFF-D532-889495A9BE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740000" flipV="1">
            <a:off x="7884803" y="5010325"/>
            <a:ext cx="4324338" cy="1889417"/>
          </a:xfrm>
          <a:custGeom>
            <a:avLst/>
            <a:gdLst>
              <a:gd name="connsiteX0" fmla="*/ 26412 w 4324338"/>
              <a:gd name="connsiteY0" fmla="*/ 1889417 h 1889417"/>
              <a:gd name="connsiteX1" fmla="*/ 4324338 w 4324338"/>
              <a:gd name="connsiteY1" fmla="*/ 1814397 h 1889417"/>
              <a:gd name="connsiteX2" fmla="*/ 2459858 w 4324338"/>
              <a:gd name="connsiteY2" fmla="*/ 403264 h 1889417"/>
              <a:gd name="connsiteX3" fmla="*/ 2414726 w 4324338"/>
              <a:gd name="connsiteY3" fmla="*/ 370852 h 1889417"/>
              <a:gd name="connsiteX4" fmla="*/ 1261883 w 4324338"/>
              <a:gd name="connsiteY4" fmla="*/ 615 h 1889417"/>
              <a:gd name="connsiteX5" fmla="*/ 70385 w 4324338"/>
              <a:gd name="connsiteY5" fmla="*/ 326182 h 1889417"/>
              <a:gd name="connsiteX6" fmla="*/ 0 w 4324338"/>
              <a:gd name="connsiteY6" fmla="*/ 376291 h 188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4338" h="1889417">
                <a:moveTo>
                  <a:pt x="26412" y="1889417"/>
                </a:moveTo>
                <a:lnTo>
                  <a:pt x="4324338" y="1814397"/>
                </a:lnTo>
                <a:lnTo>
                  <a:pt x="2459858" y="403264"/>
                </a:lnTo>
                <a:lnTo>
                  <a:pt x="2414726" y="370852"/>
                </a:lnTo>
                <a:cubicBezTo>
                  <a:pt x="2062641" y="131313"/>
                  <a:pt x="1661870" y="10180"/>
                  <a:pt x="1261883" y="615"/>
                </a:cubicBezTo>
                <a:cubicBezTo>
                  <a:pt x="845229" y="-9347"/>
                  <a:pt x="429425" y="101751"/>
                  <a:pt x="70385" y="326182"/>
                </a:cubicBezTo>
                <a:lnTo>
                  <a:pt x="0" y="376291"/>
                </a:lnTo>
                <a:close/>
              </a:path>
            </a:pathLst>
          </a:custGeom>
          <a:gradFill>
            <a:gsLst>
              <a:gs pos="32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dějepis.com">
            <a:extLst>
              <a:ext uri="{FF2B5EF4-FFF2-40B4-BE49-F238E27FC236}">
                <a16:creationId xmlns:a16="http://schemas.microsoft.com/office/drawing/2014/main" id="{C6751463-A8A1-1B7E-5496-B3A378B0A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997" y="393492"/>
            <a:ext cx="8921021" cy="607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365681"/>
      </p:ext>
    </p:extLst>
  </p:cSld>
  <p:clrMapOvr>
    <a:masterClrMapping/>
  </p:clrMapOvr>
</p:sld>
</file>

<file path=ppt/theme/theme1.xml><?xml version="1.0" encoding="utf-8"?>
<a:theme xmlns:a="http://schemas.openxmlformats.org/drawingml/2006/main" name="SwellVTI">
  <a:themeElements>
    <a:clrScheme name="AnalogousFromLightSeedRightStep">
      <a:dk1>
        <a:srgbClr val="000000"/>
      </a:dk1>
      <a:lt1>
        <a:srgbClr val="FFFFFF"/>
      </a:lt1>
      <a:dk2>
        <a:srgbClr val="413424"/>
      </a:dk2>
      <a:lt2>
        <a:srgbClr val="E2E8E4"/>
      </a:lt2>
      <a:accent1>
        <a:srgbClr val="EC70C6"/>
      </a:accent1>
      <a:accent2>
        <a:srgbClr val="E8517A"/>
      </a:accent2>
      <a:accent3>
        <a:srgbClr val="EC8270"/>
      </a:accent3>
      <a:accent4>
        <a:srgbClr val="E2912A"/>
      </a:accent4>
      <a:accent5>
        <a:srgbClr val="A8A650"/>
      </a:accent5>
      <a:accent6>
        <a:srgbClr val="83AF3D"/>
      </a:accent6>
      <a:hlink>
        <a:srgbClr val="568E67"/>
      </a:hlink>
      <a:folHlink>
        <a:srgbClr val="7F7F7F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wellVTI" id="{8361A04D-931A-43DC-973B-1B0B1DD5DECC}" vid="{6DDB23E8-D18E-4BDA-98D6-324466149EB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301</Words>
  <Application>Microsoft Office PowerPoint</Application>
  <PresentationFormat>Širokouhlá</PresentationFormat>
  <Paragraphs>26</Paragraphs>
  <Slides>6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10" baseType="lpstr">
      <vt:lpstr>Amasis MT Pro Medium</vt:lpstr>
      <vt:lpstr>Arial</vt:lpstr>
      <vt:lpstr>Neue Haas Grotesk Text Pro</vt:lpstr>
      <vt:lpstr>SwellVTI</vt:lpstr>
      <vt:lpstr>Franská ríša</vt:lpstr>
      <vt:lpstr>Čo bola Franská ríša?</vt:lpstr>
      <vt:lpstr>Vznik</vt:lpstr>
      <vt:lpstr>Dejiny</vt:lpstr>
      <vt:lpstr>Základné informácie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Učebňa IT 116</dc:creator>
  <cp:lastModifiedBy>Učebňa IT 116</cp:lastModifiedBy>
  <cp:revision>1</cp:revision>
  <dcterms:created xsi:type="dcterms:W3CDTF">2025-01-17T08:57:09Z</dcterms:created>
  <dcterms:modified xsi:type="dcterms:W3CDTF">2025-01-17T09:11:03Z</dcterms:modified>
</cp:coreProperties>
</file>